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Lst>
  <p:sldIdLst>
    <p:sldId id="257" r:id="rId6"/>
    <p:sldId id="259" r:id="rId7"/>
    <p:sldId id="264" r:id="rId8"/>
    <p:sldId id="262" r:id="rId9"/>
    <p:sldId id="263" r:id="rId10"/>
    <p:sldId id="265" r:id="rId11"/>
    <p:sldId id="260" r:id="rId12"/>
    <p:sldId id="258" r:id="rId13"/>
    <p:sldId id="261" r:id="rId14"/>
    <p:sldId id="316" r:id="rId15"/>
    <p:sldId id="311" r:id="rId16"/>
    <p:sldId id="269" r:id="rId17"/>
    <p:sldId id="268" r:id="rId18"/>
    <p:sldId id="270" r:id="rId19"/>
    <p:sldId id="271" r:id="rId20"/>
    <p:sldId id="272" r:id="rId21"/>
    <p:sldId id="273" r:id="rId22"/>
    <p:sldId id="274" r:id="rId23"/>
    <p:sldId id="275" r:id="rId24"/>
    <p:sldId id="278" r:id="rId25"/>
    <p:sldId id="266" r:id="rId26"/>
    <p:sldId id="267" r:id="rId27"/>
    <p:sldId id="276" r:id="rId28"/>
    <p:sldId id="277" r:id="rId29"/>
    <p:sldId id="280" r:id="rId30"/>
    <p:sldId id="279" r:id="rId31"/>
    <p:sldId id="281" r:id="rId32"/>
    <p:sldId id="282" r:id="rId33"/>
    <p:sldId id="284" r:id="rId34"/>
    <p:sldId id="288" r:id="rId35"/>
    <p:sldId id="287" r:id="rId36"/>
    <p:sldId id="289" r:id="rId37"/>
    <p:sldId id="313" r:id="rId38"/>
    <p:sldId id="290" r:id="rId39"/>
    <p:sldId id="291" r:id="rId40"/>
    <p:sldId id="292" r:id="rId41"/>
    <p:sldId id="293" r:id="rId42"/>
    <p:sldId id="294" r:id="rId43"/>
    <p:sldId id="308" r:id="rId44"/>
    <p:sldId id="312" r:id="rId45"/>
    <p:sldId id="297" r:id="rId46"/>
    <p:sldId id="296" r:id="rId47"/>
    <p:sldId id="306" r:id="rId48"/>
    <p:sldId id="298" r:id="rId49"/>
    <p:sldId id="299" r:id="rId50"/>
    <p:sldId id="300" r:id="rId51"/>
    <p:sldId id="309" r:id="rId52"/>
    <p:sldId id="301" r:id="rId53"/>
    <p:sldId id="303" r:id="rId54"/>
    <p:sldId id="304" r:id="rId55"/>
    <p:sldId id="302" r:id="rId56"/>
    <p:sldId id="305" r:id="rId57"/>
    <p:sldId id="314" r:id="rId58"/>
    <p:sldId id="315" r:id="rId5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3399"/>
    <a:srgbClr val="006600"/>
    <a:srgbClr val="339933"/>
    <a:srgbClr val="D1E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8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4B0C95F-CF73-425E-B984-3B161F3FB284}" type="datetimeFigureOut">
              <a:rPr lang="fa-IR" smtClean="0"/>
              <a:t>05/02/1445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164306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4B0C95F-CF73-425E-B984-3B161F3FB284}" type="datetimeFigureOut">
              <a:rPr lang="fa-IR" smtClean="0"/>
              <a:t>05/02/1445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66845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4B0C95F-CF73-425E-B984-3B161F3FB284}" type="datetimeFigureOut">
              <a:rPr lang="fa-IR" smtClean="0"/>
              <a:t>05/02/1445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383576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9725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52652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83910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4403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716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43523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09238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1148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4B0C95F-CF73-425E-B984-3B161F3FB284}" type="datetimeFigureOut">
              <a:rPr lang="fa-IR" smtClean="0"/>
              <a:t>05/02/1445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392435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7289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0221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25976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32980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5556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17869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6396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28214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2978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4080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0C95F-CF73-425E-B984-3B161F3FB284}" type="datetimeFigureOut">
              <a:rPr lang="fa-IR" smtClean="0"/>
              <a:t>05/02/1445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41477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3369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67584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9221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12508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54357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33967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07483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79991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75107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5632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4B0C95F-CF73-425E-B984-3B161F3FB284}" type="datetimeFigureOut">
              <a:rPr lang="fa-IR" smtClean="0"/>
              <a:t>05/02/1445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2540167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99197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67475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78129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42831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54628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40712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19893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16239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16024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424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4B0C95F-CF73-425E-B984-3B161F3FB284}" type="datetimeFigureOut">
              <a:rPr lang="fa-IR" smtClean="0"/>
              <a:t>05/02/1445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256846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98777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91905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95969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70688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689229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7234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4B0C95F-CF73-425E-B984-3B161F3FB284}" type="datetimeFigureOut">
              <a:rPr lang="fa-IR" smtClean="0"/>
              <a:t>05/02/1445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427403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0C95F-CF73-425E-B984-3B161F3FB284}" type="datetimeFigureOut">
              <a:rPr lang="fa-IR" smtClean="0"/>
              <a:t>05/02/1445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164743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0C95F-CF73-425E-B984-3B161F3FB284}" type="datetimeFigureOut">
              <a:rPr lang="fa-IR" smtClean="0"/>
              <a:t>05/02/1445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66925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0C95F-CF73-425E-B984-3B161F3FB284}" type="datetimeFigureOut">
              <a:rPr lang="fa-IR" smtClean="0"/>
              <a:t>05/02/1445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77BC198-4D6D-46EA-938B-2D053E7F2CF0}" type="slidenum">
              <a:rPr lang="fa-IR" smtClean="0"/>
              <a:t>‹#›</a:t>
            </a:fld>
            <a:endParaRPr lang="fa-IR"/>
          </a:p>
        </p:txBody>
      </p:sp>
    </p:spTree>
    <p:extLst>
      <p:ext uri="{BB962C8B-B14F-4D97-AF65-F5344CB8AC3E}">
        <p14:creationId xmlns:p14="http://schemas.microsoft.com/office/powerpoint/2010/main" val="222536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4B0C95F-CF73-425E-B984-3B161F3FB284}" type="datetimeFigureOut">
              <a:rPr lang="fa-IR" smtClean="0"/>
              <a:t>05/02/1445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7BC198-4D6D-46EA-938B-2D053E7F2CF0}" type="slidenum">
              <a:rPr lang="fa-IR" smtClean="0"/>
              <a:t>‹#›</a:t>
            </a:fld>
            <a:endParaRPr lang="fa-IR"/>
          </a:p>
        </p:txBody>
      </p:sp>
    </p:spTree>
    <p:extLst>
      <p:ext uri="{BB962C8B-B14F-4D97-AF65-F5344CB8AC3E}">
        <p14:creationId xmlns:p14="http://schemas.microsoft.com/office/powerpoint/2010/main" val="395113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7436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24917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47932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0E1377-810D-4485-867F-E83B4331542E}" type="datetimeFigureOut">
              <a:rPr lang="fa-IR" smtClean="0">
                <a:solidFill>
                  <a:prstClr val="black">
                    <a:tint val="75000"/>
                  </a:prstClr>
                </a:solidFill>
              </a:rPr>
              <a:pPr/>
              <a:t>05/02/1445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042DCF-A4B7-40B6-9574-FC0D9DE06BA9}"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3035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48396" y="738036"/>
            <a:ext cx="2682240" cy="3038587"/>
          </a:xfrm>
          <a:prstGeom prst="rect">
            <a:avLst/>
          </a:prstGeom>
        </p:spPr>
      </p:pic>
      <p:sp>
        <p:nvSpPr>
          <p:cNvPr id="3" name="Rectangle 2"/>
          <p:cNvSpPr/>
          <p:nvPr/>
        </p:nvSpPr>
        <p:spPr>
          <a:xfrm>
            <a:off x="258184" y="1676417"/>
            <a:ext cx="8928847" cy="1323439"/>
          </a:xfrm>
          <a:prstGeom prst="rect">
            <a:avLst/>
          </a:prstGeom>
          <a:solidFill>
            <a:srgbClr val="92D050"/>
          </a:solidFill>
          <a:ln w="57150">
            <a:solidFill>
              <a:schemeClr val="tx1"/>
            </a:solidFill>
          </a:ln>
        </p:spPr>
        <p:txBody>
          <a:bodyPr wrap="square">
            <a:spAutoFit/>
          </a:bodyPr>
          <a:lstStyle/>
          <a:p>
            <a:pPr algn="l" rtl="0"/>
            <a:r>
              <a:rPr lang="en-US" sz="4000" b="1" dirty="0" smtClean="0">
                <a:solidFill>
                  <a:srgbClr val="FF0066"/>
                </a:solidFill>
              </a:rPr>
              <a:t>Management of Iron Deficiency </a:t>
            </a:r>
            <a:r>
              <a:rPr lang="en-US" sz="4000" b="1" dirty="0" err="1" smtClean="0">
                <a:solidFill>
                  <a:srgbClr val="FF0066"/>
                </a:solidFill>
              </a:rPr>
              <a:t>Anaemia</a:t>
            </a:r>
            <a:r>
              <a:rPr lang="en-US" sz="4000" b="1" dirty="0" smtClean="0">
                <a:solidFill>
                  <a:srgbClr val="FF0066"/>
                </a:solidFill>
              </a:rPr>
              <a:t> in Pregnancy</a:t>
            </a:r>
            <a:endParaRPr lang="fa-IR" sz="4000" b="1" dirty="0">
              <a:solidFill>
                <a:srgbClr val="FF0066"/>
              </a:solidFill>
            </a:endParaRPr>
          </a:p>
        </p:txBody>
      </p:sp>
      <p:pic>
        <p:nvPicPr>
          <p:cNvPr id="4" name="Picture 3"/>
          <p:cNvPicPr>
            <a:picLocks noChangeAspect="1"/>
          </p:cNvPicPr>
          <p:nvPr/>
        </p:nvPicPr>
        <p:blipFill>
          <a:blip r:embed="rId3"/>
          <a:stretch>
            <a:fillRect/>
          </a:stretch>
        </p:blipFill>
        <p:spPr>
          <a:xfrm>
            <a:off x="1587" y="0"/>
            <a:ext cx="12188825" cy="6858000"/>
          </a:xfrm>
          <a:prstGeom prst="rect">
            <a:avLst/>
          </a:prstGeom>
        </p:spPr>
      </p:pic>
    </p:spTree>
    <p:extLst>
      <p:ext uri="{BB962C8B-B14F-4D97-AF65-F5344CB8AC3E}">
        <p14:creationId xmlns:p14="http://schemas.microsoft.com/office/powerpoint/2010/main" val="393545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5" y="181147"/>
            <a:ext cx="11822654" cy="6555641"/>
          </a:xfrm>
          <a:prstGeom prst="rect">
            <a:avLst/>
          </a:prstGeom>
          <a:solidFill>
            <a:schemeClr val="accent6">
              <a:lumMod val="20000"/>
              <a:lumOff val="80000"/>
            </a:schemeClr>
          </a:solidFill>
          <a:ln w="28575">
            <a:solidFill>
              <a:srgbClr val="FF3399"/>
            </a:solidFill>
          </a:ln>
        </p:spPr>
        <p:txBody>
          <a:bodyPr wrap="square">
            <a:spAutoFit/>
          </a:bodyPr>
          <a:lstStyle/>
          <a:p>
            <a:pPr algn="l" rtl="0"/>
            <a:endParaRPr lang="en-US" sz="2400" b="1" dirty="0" smtClean="0"/>
          </a:p>
          <a:p>
            <a:pPr algn="ctr" rtl="0"/>
            <a:r>
              <a:rPr lang="en-US" sz="3600" b="1" dirty="0" smtClean="0">
                <a:solidFill>
                  <a:srgbClr val="0000FF"/>
                </a:solidFill>
              </a:rPr>
              <a:t>Prevention of iron deficiency </a:t>
            </a:r>
          </a:p>
          <a:p>
            <a:pPr algn="l" rtl="0"/>
            <a:endParaRPr lang="en-US" sz="2400" b="1" dirty="0"/>
          </a:p>
          <a:p>
            <a:pPr algn="l" rtl="0"/>
            <a:endParaRPr lang="en-US" sz="2400" b="1" dirty="0" smtClean="0"/>
          </a:p>
          <a:p>
            <a:pPr marL="342900" indent="-342900" algn="l" rtl="0">
              <a:buFont typeface="Wingdings" panose="05000000000000000000" pitchFamily="2" charset="2"/>
              <a:buChar char="§"/>
            </a:pPr>
            <a:r>
              <a:rPr lang="en-US" sz="2400" b="1" dirty="0" smtClean="0"/>
              <a:t> We provide supplemental </a:t>
            </a:r>
            <a:r>
              <a:rPr lang="en-US" sz="2400" b="1" dirty="0" smtClean="0">
                <a:solidFill>
                  <a:srgbClr val="C00000"/>
                </a:solidFill>
              </a:rPr>
              <a:t>oral iron 27 </a:t>
            </a:r>
            <a:r>
              <a:rPr lang="en-US" sz="2400" b="1" dirty="0" smtClean="0"/>
              <a:t>to</a:t>
            </a:r>
            <a:r>
              <a:rPr lang="en-US" sz="2400" b="1" dirty="0" smtClean="0">
                <a:solidFill>
                  <a:srgbClr val="C00000"/>
                </a:solidFill>
              </a:rPr>
              <a:t> 30 mg daily </a:t>
            </a:r>
            <a:r>
              <a:rPr lang="en-US" sz="2400" b="1" dirty="0" smtClean="0"/>
              <a:t>throughout pregnancy to all pregnant individuals to </a:t>
            </a:r>
            <a:r>
              <a:rPr lang="en-US" sz="2400" b="1" dirty="0" smtClean="0">
                <a:solidFill>
                  <a:srgbClr val="C00000"/>
                </a:solidFill>
              </a:rPr>
              <a:t>compensate </a:t>
            </a:r>
            <a:r>
              <a:rPr lang="en-US" sz="2400" b="1" dirty="0" smtClean="0"/>
              <a:t>for the </a:t>
            </a:r>
            <a:r>
              <a:rPr lang="en-US" sz="2400" b="1" dirty="0" smtClean="0">
                <a:solidFill>
                  <a:srgbClr val="C00000"/>
                </a:solidFill>
              </a:rPr>
              <a:t>increased iron demands </a:t>
            </a:r>
            <a:r>
              <a:rPr lang="en-US" sz="2400" b="1" dirty="0" smtClean="0"/>
              <a:t>during pregnancy; this is considered "low dose" supplementation and corresponds to the amount of iron in most iron-containing </a:t>
            </a:r>
            <a:r>
              <a:rPr lang="en-US" sz="2400" b="1" dirty="0" smtClean="0">
                <a:solidFill>
                  <a:srgbClr val="C00000"/>
                </a:solidFill>
              </a:rPr>
              <a:t>prenatal vitamins</a:t>
            </a:r>
            <a:r>
              <a:rPr lang="en-US" sz="2400" b="1" dirty="0" smtClean="0"/>
              <a:t>. </a:t>
            </a:r>
          </a:p>
          <a:p>
            <a:pPr algn="l" rtl="0"/>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For those who are intolerant of the iron in prenatal vitamins, it may be possible to take prenatal vitamins without iron and to supplement with oral iron supplements on an every-other-day basis (typical dose</a:t>
            </a:r>
            <a:r>
              <a:rPr lang="en-US" sz="2400" b="1" dirty="0" smtClean="0">
                <a:solidFill>
                  <a:srgbClr val="C00000"/>
                </a:solidFill>
              </a:rPr>
              <a:t>, 60 mg once </a:t>
            </a:r>
            <a:r>
              <a:rPr lang="en-US" sz="2400" b="1" dirty="0" smtClean="0">
                <a:solidFill>
                  <a:srgbClr val="0000FF"/>
                </a:solidFill>
              </a:rPr>
              <a:t>every other </a:t>
            </a:r>
            <a:r>
              <a:rPr lang="en-US" sz="2400" b="1" dirty="0" smtClean="0">
                <a:solidFill>
                  <a:srgbClr val="C00000"/>
                </a:solidFill>
              </a:rPr>
              <a:t>day </a:t>
            </a:r>
            <a:r>
              <a:rPr lang="en-US" sz="2400" b="1" dirty="0" smtClean="0"/>
              <a:t>or 60 mg once daily on Monday, Wednesday, and Friday). </a:t>
            </a:r>
          </a:p>
          <a:p>
            <a:pPr algn="l" rtl="0"/>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fa-IR" sz="2400" b="1" dirty="0"/>
          </a:p>
        </p:txBody>
      </p:sp>
    </p:spTree>
    <p:extLst>
      <p:ext uri="{BB962C8B-B14F-4D97-AF65-F5344CB8AC3E}">
        <p14:creationId xmlns:p14="http://schemas.microsoft.com/office/powerpoint/2010/main" val="81208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181105"/>
            <a:ext cx="11908716" cy="6432530"/>
          </a:xfrm>
          <a:prstGeom prst="rect">
            <a:avLst/>
          </a:prstGeom>
          <a:solidFill>
            <a:schemeClr val="accent6">
              <a:lumMod val="20000"/>
              <a:lumOff val="80000"/>
            </a:schemeClr>
          </a:solidFill>
          <a:ln w="28575">
            <a:solidFill>
              <a:srgbClr val="FF0066"/>
            </a:solidFill>
          </a:ln>
        </p:spPr>
        <p:txBody>
          <a:bodyPr wrap="square">
            <a:spAutoFit/>
          </a:bodyPr>
          <a:lstStyle/>
          <a:p>
            <a:pPr marL="342900" indent="-342900" algn="l" rtl="0">
              <a:buFont typeface="Wingdings" panose="05000000000000000000" pitchFamily="2" charset="2"/>
              <a:buChar char="q"/>
            </a:pPr>
            <a:endParaRPr lang="en-US" sz="2800" b="1" dirty="0">
              <a:solidFill>
                <a:srgbClr val="FF0066"/>
              </a:solidFill>
            </a:endParaRPr>
          </a:p>
          <a:p>
            <a:pPr marL="342900" indent="-342900" algn="l" rtl="0">
              <a:buFont typeface="Wingdings" panose="05000000000000000000" pitchFamily="2" charset="2"/>
              <a:buChar char="q"/>
            </a:pPr>
            <a:r>
              <a:rPr lang="en-US" sz="2800" b="1" dirty="0"/>
              <a:t>Are there benefits of iron supplementation for patients who are </a:t>
            </a:r>
            <a:r>
              <a:rPr lang="en-US" sz="2800" b="1" dirty="0">
                <a:solidFill>
                  <a:srgbClr val="C00000"/>
                </a:solidFill>
              </a:rPr>
              <a:t>not anemic</a:t>
            </a:r>
            <a:r>
              <a:rPr lang="en-US" sz="2800" b="1" dirty="0" smtClean="0">
                <a:solidFill>
                  <a:srgbClr val="FF0066"/>
                </a:solidFill>
              </a:rPr>
              <a:t>?</a:t>
            </a:r>
          </a:p>
          <a:p>
            <a:pPr algn="l" rtl="0"/>
            <a:endParaRPr lang="en-US" sz="2800" b="1" dirty="0">
              <a:solidFill>
                <a:srgbClr val="FF0066"/>
              </a:solidFill>
            </a:endParaRPr>
          </a:p>
          <a:p>
            <a:pPr algn="l" rtl="0"/>
            <a:endParaRPr lang="en-US" sz="2400" b="1" dirty="0">
              <a:solidFill>
                <a:prstClr val="black"/>
              </a:solidFill>
            </a:endParaRPr>
          </a:p>
          <a:p>
            <a:pPr marL="457200" indent="-457200" algn="l" rtl="0">
              <a:buFont typeface="Wingdings" panose="05000000000000000000" pitchFamily="2" charset="2"/>
              <a:buChar char="§"/>
            </a:pPr>
            <a:r>
              <a:rPr lang="en-US" sz="2000" b="1" dirty="0">
                <a:solidFill>
                  <a:prstClr val="black"/>
                </a:solidFill>
              </a:rPr>
              <a:t> </a:t>
            </a:r>
            <a:r>
              <a:rPr lang="en-US" sz="2800" b="1" dirty="0">
                <a:solidFill>
                  <a:prstClr val="black"/>
                </a:solidFill>
              </a:rPr>
              <a:t>Iron supplementation during pregnancy is </a:t>
            </a:r>
            <a:r>
              <a:rPr lang="en-US" sz="2800" b="1" dirty="0">
                <a:solidFill>
                  <a:srgbClr val="C00000"/>
                </a:solidFill>
              </a:rPr>
              <a:t>recommended universally </a:t>
            </a:r>
            <a:r>
              <a:rPr lang="en-US" sz="2800" b="1" dirty="0" smtClean="0"/>
              <a:t>even </a:t>
            </a:r>
            <a:r>
              <a:rPr lang="en-US" sz="2800" b="1" dirty="0">
                <a:solidFill>
                  <a:srgbClr val="C00000"/>
                </a:solidFill>
              </a:rPr>
              <a:t>in </a:t>
            </a:r>
            <a:r>
              <a:rPr lang="en-US" sz="2800" b="1" dirty="0" smtClean="0">
                <a:solidFill>
                  <a:srgbClr val="C00000"/>
                </a:solidFill>
              </a:rPr>
              <a:t>non anemic women</a:t>
            </a:r>
            <a:r>
              <a:rPr lang="en-US" sz="2800" b="1" dirty="0" smtClean="0">
                <a:solidFill>
                  <a:prstClr val="black"/>
                </a:solidFill>
              </a:rPr>
              <a:t> at </a:t>
            </a:r>
            <a:r>
              <a:rPr lang="en-US" sz="2800" b="1" dirty="0">
                <a:solidFill>
                  <a:prstClr val="black"/>
                </a:solidFill>
              </a:rPr>
              <a:t>the </a:t>
            </a:r>
            <a:r>
              <a:rPr lang="en-US" sz="2800" b="1" dirty="0">
                <a:solidFill>
                  <a:srgbClr val="C00000"/>
                </a:solidFill>
              </a:rPr>
              <a:t>first prenatal visit </a:t>
            </a:r>
            <a:r>
              <a:rPr lang="en-US" sz="2800" b="1" dirty="0">
                <a:solidFill>
                  <a:prstClr val="black"/>
                </a:solidFill>
              </a:rPr>
              <a:t>except in the presence of certain genetic disorders, such as hemochromatosis.</a:t>
            </a:r>
          </a:p>
          <a:p>
            <a:pPr marL="457200" indent="-457200" algn="l" rtl="0">
              <a:buFont typeface="Wingdings" panose="05000000000000000000" pitchFamily="2" charset="2"/>
              <a:buChar char="§"/>
            </a:pPr>
            <a:endParaRPr lang="en-US" sz="2800" b="1" dirty="0">
              <a:solidFill>
                <a:prstClr val="black"/>
              </a:solidFill>
            </a:endParaRPr>
          </a:p>
          <a:p>
            <a:pPr algn="l" rtl="0"/>
            <a:endParaRPr lang="en-US" sz="2800" b="1" dirty="0">
              <a:solidFill>
                <a:prstClr val="black"/>
              </a:solidFill>
            </a:endParaRPr>
          </a:p>
          <a:p>
            <a:pPr algn="l" rtl="0"/>
            <a:endParaRPr lang="en-US" sz="2800" b="1" dirty="0">
              <a:solidFill>
                <a:prstClr val="black"/>
              </a:solidFill>
            </a:endParaRPr>
          </a:p>
          <a:p>
            <a:pPr marL="457200" indent="-457200" algn="l" rtl="0">
              <a:buFont typeface="Wingdings" panose="05000000000000000000" pitchFamily="2" charset="2"/>
              <a:buChar char="§"/>
            </a:pPr>
            <a:r>
              <a:rPr lang="en-US" sz="2800" b="1" dirty="0">
                <a:solidFill>
                  <a:prstClr val="black"/>
                </a:solidFill>
              </a:rPr>
              <a:t> Low-dose supplementation of iron during pregnancy </a:t>
            </a:r>
            <a:r>
              <a:rPr lang="en-US" sz="2800" b="1" dirty="0">
                <a:solidFill>
                  <a:srgbClr val="C00000"/>
                </a:solidFill>
              </a:rPr>
              <a:t>improves</a:t>
            </a:r>
            <a:r>
              <a:rPr lang="en-US" sz="2800" b="1" dirty="0">
                <a:solidFill>
                  <a:prstClr val="black"/>
                </a:solidFill>
              </a:rPr>
              <a:t> maternal hematologic parameters, </a:t>
            </a:r>
            <a:r>
              <a:rPr lang="en-US" sz="2800" b="1" dirty="0">
                <a:solidFill>
                  <a:srgbClr val="C00000"/>
                </a:solidFill>
              </a:rPr>
              <a:t>reduces </a:t>
            </a:r>
            <a:r>
              <a:rPr lang="en-US" sz="2800" b="1" dirty="0"/>
              <a:t>the likelihood of </a:t>
            </a:r>
            <a:r>
              <a:rPr lang="en-US" sz="2800" b="1" dirty="0">
                <a:solidFill>
                  <a:srgbClr val="C00000"/>
                </a:solidFill>
              </a:rPr>
              <a:t>iron deficiency </a:t>
            </a:r>
            <a:r>
              <a:rPr lang="en-US" sz="2800" b="1" dirty="0"/>
              <a:t>at</a:t>
            </a:r>
            <a:r>
              <a:rPr lang="en-US" sz="2800" b="1" dirty="0">
                <a:solidFill>
                  <a:srgbClr val="C00000"/>
                </a:solidFill>
              </a:rPr>
              <a:t> term</a:t>
            </a:r>
            <a:r>
              <a:rPr lang="en-US" sz="2800" b="1" dirty="0">
                <a:solidFill>
                  <a:prstClr val="black"/>
                </a:solidFill>
              </a:rPr>
              <a:t>, and is not associated with </a:t>
            </a:r>
            <a:r>
              <a:rPr lang="en-US" sz="2800" b="1" dirty="0" smtClean="0">
                <a:solidFill>
                  <a:prstClr val="black"/>
                </a:solidFill>
              </a:rPr>
              <a:t>harms</a:t>
            </a:r>
            <a:r>
              <a:rPr lang="en-US" sz="2800" b="1" dirty="0" smtClean="0">
                <a:solidFill>
                  <a:prstClr val="black"/>
                </a:solidFill>
              </a:rPr>
              <a:t>.</a:t>
            </a:r>
          </a:p>
          <a:p>
            <a:pPr marL="457200" indent="-457200" algn="l" rtl="0">
              <a:buFont typeface="Wingdings" panose="05000000000000000000" pitchFamily="2" charset="2"/>
              <a:buChar char="§"/>
            </a:pPr>
            <a:endParaRPr lang="en-US" sz="2800" b="1" dirty="0">
              <a:solidFill>
                <a:prstClr val="black"/>
              </a:solidFill>
            </a:endParaRPr>
          </a:p>
          <a:p>
            <a:pPr marL="457200" indent="-457200" algn="l" rtl="0">
              <a:buFont typeface="Wingdings" panose="05000000000000000000" pitchFamily="2" charset="2"/>
              <a:buChar char="§"/>
            </a:pPr>
            <a:endParaRPr lang="en-US" sz="2400" b="1" dirty="0" smtClean="0">
              <a:solidFill>
                <a:prstClr val="black"/>
              </a:solidFill>
            </a:endParaRPr>
          </a:p>
        </p:txBody>
      </p:sp>
    </p:spTree>
    <p:extLst>
      <p:ext uri="{BB962C8B-B14F-4D97-AF65-F5344CB8AC3E}">
        <p14:creationId xmlns:p14="http://schemas.microsoft.com/office/powerpoint/2010/main" val="2863939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033" y="1641445"/>
            <a:ext cx="11360075" cy="2739211"/>
          </a:xfrm>
          <a:prstGeom prst="rect">
            <a:avLst/>
          </a:prstGeom>
          <a:solidFill>
            <a:schemeClr val="accent6">
              <a:lumMod val="20000"/>
              <a:lumOff val="80000"/>
            </a:schemeClr>
          </a:solidFill>
          <a:ln w="28575">
            <a:solidFill>
              <a:srgbClr val="0000FF"/>
            </a:solidFill>
          </a:ln>
        </p:spPr>
        <p:txBody>
          <a:bodyPr wrap="square">
            <a:spAutoFit/>
          </a:bodyPr>
          <a:lstStyle/>
          <a:p>
            <a:pPr algn="ctr"/>
            <a:r>
              <a:rPr lang="en-US" sz="3200" dirty="0" smtClean="0"/>
              <a:t> </a:t>
            </a:r>
          </a:p>
          <a:p>
            <a:pPr algn="ctr"/>
            <a:endParaRPr lang="en-US" sz="3200" dirty="0"/>
          </a:p>
          <a:p>
            <a:pPr algn="ctr"/>
            <a:r>
              <a:rPr lang="en-US" sz="4400" b="1" dirty="0" smtClean="0">
                <a:solidFill>
                  <a:srgbClr val="C00000"/>
                </a:solidFill>
              </a:rPr>
              <a:t>Screening for anemia during pregnancy </a:t>
            </a:r>
          </a:p>
          <a:p>
            <a:pPr algn="ctr"/>
            <a:endParaRPr lang="en-US" sz="3200" dirty="0"/>
          </a:p>
          <a:p>
            <a:pPr algn="ctr"/>
            <a:endParaRPr lang="fa-IR" sz="3200" dirty="0"/>
          </a:p>
        </p:txBody>
      </p:sp>
    </p:spTree>
    <p:extLst>
      <p:ext uri="{BB962C8B-B14F-4D97-AF65-F5344CB8AC3E}">
        <p14:creationId xmlns:p14="http://schemas.microsoft.com/office/powerpoint/2010/main" val="476316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6" y="150224"/>
            <a:ext cx="11822652" cy="6617196"/>
          </a:xfrm>
          <a:prstGeom prst="rect">
            <a:avLst/>
          </a:prstGeom>
          <a:solidFill>
            <a:schemeClr val="accent6">
              <a:lumMod val="20000"/>
              <a:lumOff val="80000"/>
            </a:schemeClr>
          </a:solidFill>
          <a:ln w="19050">
            <a:solidFill>
              <a:srgbClr val="FF0066"/>
            </a:solidFill>
          </a:ln>
        </p:spPr>
        <p:txBody>
          <a:bodyPr wrap="square">
            <a:spAutoFit/>
          </a:bodyPr>
          <a:lstStyle/>
          <a:p>
            <a:pPr marL="457200" indent="-457200" algn="l" rtl="0">
              <a:buFont typeface="Wingdings" panose="05000000000000000000" pitchFamily="2" charset="2"/>
              <a:buChar char="q"/>
            </a:pPr>
            <a:endParaRPr lang="en-US" sz="3200" b="1" dirty="0">
              <a:solidFill>
                <a:srgbClr val="C00000"/>
              </a:solidFill>
            </a:endParaRPr>
          </a:p>
          <a:p>
            <a:pPr algn="ctr" rtl="0"/>
            <a:r>
              <a:rPr lang="en-US" sz="3200" b="1" dirty="0">
                <a:solidFill>
                  <a:srgbClr val="0000FF"/>
                </a:solidFill>
              </a:rPr>
              <a:t>Who should be screened for anemia during pregnancy?</a:t>
            </a:r>
          </a:p>
          <a:p>
            <a:pPr algn="l" rtl="0"/>
            <a:endParaRPr lang="en-US" sz="2800" b="1" dirty="0">
              <a:solidFill>
                <a:prstClr val="black"/>
              </a:solidFill>
            </a:endParaRPr>
          </a:p>
          <a:p>
            <a:pPr marL="457200" indent="-457200" algn="l" rtl="0">
              <a:buFont typeface="Wingdings" panose="05000000000000000000" pitchFamily="2" charset="2"/>
              <a:buChar char="§"/>
            </a:pPr>
            <a:r>
              <a:rPr lang="en-US" sz="2400" b="1" dirty="0">
                <a:solidFill>
                  <a:srgbClr val="C00000"/>
                </a:solidFill>
              </a:rPr>
              <a:t>All </a:t>
            </a:r>
            <a:r>
              <a:rPr lang="en-US" sz="2400" b="1" dirty="0" smtClean="0">
                <a:solidFill>
                  <a:srgbClr val="C00000"/>
                </a:solidFill>
              </a:rPr>
              <a:t>Pregnant </a:t>
            </a:r>
            <a:r>
              <a:rPr lang="en-US" sz="2400" b="1" dirty="0"/>
              <a:t>women should be offered </a:t>
            </a:r>
            <a:r>
              <a:rPr lang="en-US" sz="2400" b="1" dirty="0">
                <a:solidFill>
                  <a:srgbClr val="C00000"/>
                </a:solidFill>
              </a:rPr>
              <a:t>screening</a:t>
            </a:r>
            <a:r>
              <a:rPr lang="en-US" sz="2400" b="1" dirty="0"/>
              <a:t> for </a:t>
            </a:r>
            <a:r>
              <a:rPr lang="en-US" sz="2400" b="1" dirty="0" err="1"/>
              <a:t>anaemia</a:t>
            </a:r>
            <a:r>
              <a:rPr lang="en-US" sz="2400" b="1" dirty="0"/>
              <a:t> at</a:t>
            </a:r>
            <a:r>
              <a:rPr lang="en-US" sz="2400" b="1" dirty="0">
                <a:solidFill>
                  <a:srgbClr val="C00000"/>
                </a:solidFill>
              </a:rPr>
              <a:t> booking </a:t>
            </a:r>
            <a:r>
              <a:rPr lang="en-US" sz="2400" b="1" dirty="0"/>
              <a:t>and </a:t>
            </a:r>
            <a:r>
              <a:rPr lang="en-US" sz="2400" b="1" dirty="0">
                <a:solidFill>
                  <a:srgbClr val="C00000"/>
                </a:solidFill>
              </a:rPr>
              <a:t>at 28 </a:t>
            </a:r>
            <a:r>
              <a:rPr lang="en-US" sz="2400" b="1" dirty="0" smtClean="0"/>
              <a:t>weeks with a </a:t>
            </a:r>
            <a:r>
              <a:rPr lang="en-US" sz="2400" b="1" dirty="0" smtClean="0">
                <a:solidFill>
                  <a:srgbClr val="C00000"/>
                </a:solidFill>
              </a:rPr>
              <a:t>CBC</a:t>
            </a:r>
            <a:r>
              <a:rPr lang="en-US" sz="2400" b="1" dirty="0"/>
              <a:t> </a:t>
            </a:r>
            <a:r>
              <a:rPr lang="en-US" sz="2400" b="1" dirty="0" smtClean="0"/>
              <a:t>. Women with </a:t>
            </a:r>
            <a:r>
              <a:rPr lang="en-US" sz="2400" b="1" dirty="0"/>
              <a:t>multiple pregnancies should have an additional full blood count done at 20–24 </a:t>
            </a:r>
            <a:r>
              <a:rPr lang="en-US" sz="2400" b="1" dirty="0" smtClean="0"/>
              <a:t>weeks.</a:t>
            </a:r>
          </a:p>
          <a:p>
            <a:pPr algn="l" rtl="0"/>
            <a:endParaRPr lang="en-US" sz="2400" b="1" dirty="0" smtClean="0">
              <a:solidFill>
                <a:prstClr val="black"/>
              </a:solidFill>
            </a:endParaRPr>
          </a:p>
          <a:p>
            <a:pPr marL="457200" indent="-457200" algn="l" rtl="0">
              <a:buFont typeface="Wingdings" panose="05000000000000000000" pitchFamily="2" charset="2"/>
              <a:buChar char="§"/>
            </a:pPr>
            <a:endParaRPr lang="en-US" sz="2800" b="1" dirty="0">
              <a:solidFill>
                <a:prstClr val="black"/>
              </a:solidFill>
            </a:endParaRPr>
          </a:p>
          <a:p>
            <a:pPr algn="ctr" rtl="0"/>
            <a:r>
              <a:rPr lang="en-US" sz="3200" b="1" dirty="0">
                <a:solidFill>
                  <a:srgbClr val="0000FF"/>
                </a:solidFill>
              </a:rPr>
              <a:t>Who should be screened for serum ferritin during pregnancy</a:t>
            </a:r>
            <a:r>
              <a:rPr lang="en-US" sz="3200" b="1" dirty="0" smtClean="0">
                <a:solidFill>
                  <a:srgbClr val="0000FF"/>
                </a:solidFill>
              </a:rPr>
              <a:t>?</a:t>
            </a:r>
          </a:p>
          <a:p>
            <a:pPr algn="l" rtl="0"/>
            <a:endParaRPr lang="en-US" sz="2800" b="1" dirty="0" smtClean="0">
              <a:solidFill>
                <a:srgbClr val="FF0066"/>
              </a:solidFill>
            </a:endParaRPr>
          </a:p>
          <a:p>
            <a:pPr marL="457200" indent="-457200" algn="l" rtl="0">
              <a:buFont typeface="Wingdings" panose="05000000000000000000" pitchFamily="2" charset="2"/>
              <a:buChar char="q"/>
            </a:pPr>
            <a:endParaRPr lang="en-US" sz="2800" b="1" dirty="0">
              <a:solidFill>
                <a:srgbClr val="FF0066"/>
              </a:solidFill>
            </a:endParaRPr>
          </a:p>
          <a:p>
            <a:pPr marL="457200" lvl="0" indent="-457200" algn="l" rtl="0">
              <a:buFont typeface="Wingdings" panose="05000000000000000000" pitchFamily="2" charset="2"/>
              <a:buChar char="§"/>
            </a:pPr>
            <a:r>
              <a:rPr lang="en-US" sz="2400" b="1" dirty="0"/>
              <a:t>While current guidelines </a:t>
            </a:r>
            <a:r>
              <a:rPr lang="en-US" sz="2400" b="1" dirty="0">
                <a:solidFill>
                  <a:srgbClr val="C00000"/>
                </a:solidFill>
              </a:rPr>
              <a:t>do not recommend routine screening </a:t>
            </a:r>
            <a:r>
              <a:rPr lang="en-US" sz="2400" b="1" dirty="0"/>
              <a:t>for iron deficiency in </a:t>
            </a:r>
            <a:r>
              <a:rPr lang="en-US" sz="2400" b="1" dirty="0" smtClean="0"/>
              <a:t> </a:t>
            </a:r>
            <a:r>
              <a:rPr lang="en-US" sz="2400" b="1" dirty="0" smtClean="0">
                <a:solidFill>
                  <a:srgbClr val="C00000"/>
                </a:solidFill>
              </a:rPr>
              <a:t>non-anemic </a:t>
            </a:r>
            <a:r>
              <a:rPr lang="en-US" sz="2400" b="1" dirty="0">
                <a:solidFill>
                  <a:srgbClr val="C00000"/>
                </a:solidFill>
              </a:rPr>
              <a:t>pregnant </a:t>
            </a:r>
            <a:r>
              <a:rPr lang="en-US" sz="2400" b="1" dirty="0"/>
              <a:t>individuals, data from studies using </a:t>
            </a:r>
            <a:r>
              <a:rPr lang="en-US" sz="2400" b="1" dirty="0">
                <a:solidFill>
                  <a:srgbClr val="FF0066"/>
                </a:solidFill>
              </a:rPr>
              <a:t>ferritin</a:t>
            </a:r>
            <a:r>
              <a:rPr lang="en-US" sz="2400" b="1" dirty="0"/>
              <a:t>, </a:t>
            </a:r>
            <a:r>
              <a:rPr lang="en-US" sz="2400" b="1" dirty="0" smtClean="0">
                <a:solidFill>
                  <a:srgbClr val="FF0066"/>
                </a:solidFill>
              </a:rPr>
              <a:t>TSAT</a:t>
            </a:r>
            <a:r>
              <a:rPr lang="en-US" sz="2400" b="1" dirty="0" smtClean="0"/>
              <a:t>, </a:t>
            </a:r>
            <a:r>
              <a:rPr lang="en-US" sz="2400" b="1" dirty="0"/>
              <a:t>or both suggest that approximately </a:t>
            </a:r>
            <a:r>
              <a:rPr lang="en-US" sz="2400" b="1" dirty="0">
                <a:solidFill>
                  <a:srgbClr val="C00000"/>
                </a:solidFill>
              </a:rPr>
              <a:t>50 percent </a:t>
            </a:r>
            <a:r>
              <a:rPr lang="en-US" sz="2400" b="1" dirty="0"/>
              <a:t>of these individuals have </a:t>
            </a:r>
            <a:r>
              <a:rPr lang="en-US" sz="2400" b="1" dirty="0">
                <a:solidFill>
                  <a:srgbClr val="C00000"/>
                </a:solidFill>
              </a:rPr>
              <a:t>iron deficiency</a:t>
            </a:r>
            <a:r>
              <a:rPr lang="en-US" sz="2400" b="1" dirty="0" smtClean="0"/>
              <a:t>.</a:t>
            </a:r>
          </a:p>
          <a:p>
            <a:pPr lvl="0" algn="l" rtl="0"/>
            <a:endParaRPr lang="en-US" sz="2400" b="1" dirty="0" smtClean="0"/>
          </a:p>
          <a:p>
            <a:pPr marL="457200" lvl="0" indent="-457200" algn="l" rtl="0">
              <a:buFont typeface="Wingdings" panose="05000000000000000000" pitchFamily="2" charset="2"/>
              <a:buChar char="§"/>
            </a:pPr>
            <a:endParaRPr lang="en-US" sz="2400" b="1" dirty="0">
              <a:solidFill>
                <a:prstClr val="black"/>
              </a:solidFill>
            </a:endParaRPr>
          </a:p>
        </p:txBody>
      </p:sp>
    </p:spTree>
    <p:extLst>
      <p:ext uri="{BB962C8B-B14F-4D97-AF65-F5344CB8AC3E}">
        <p14:creationId xmlns:p14="http://schemas.microsoft.com/office/powerpoint/2010/main" val="3002352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7" y="140900"/>
            <a:ext cx="11930230" cy="6617196"/>
          </a:xfrm>
          <a:prstGeom prst="rect">
            <a:avLst/>
          </a:prstGeom>
          <a:solidFill>
            <a:schemeClr val="accent6">
              <a:lumMod val="20000"/>
              <a:lumOff val="80000"/>
            </a:schemeClr>
          </a:solidFill>
          <a:ln w="28575">
            <a:solidFill>
              <a:srgbClr val="FF0066"/>
            </a:solidFill>
          </a:ln>
        </p:spPr>
        <p:txBody>
          <a:bodyPr wrap="square">
            <a:spAutoFit/>
          </a:bodyPr>
          <a:lstStyle/>
          <a:p>
            <a:pPr algn="l" rtl="0"/>
            <a:endParaRPr lang="en-US" sz="2000" b="1" dirty="0"/>
          </a:p>
          <a:p>
            <a:pPr marL="342900" indent="-342900" algn="l" rtl="0">
              <a:buFont typeface="Wingdings" panose="05000000000000000000" pitchFamily="2" charset="2"/>
              <a:buChar char="§"/>
            </a:pPr>
            <a:r>
              <a:rPr lang="en-US" sz="2400" b="1" dirty="0" smtClean="0"/>
              <a:t>Diabetes</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Smoking</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HIV infection</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Inflammatory bowel </a:t>
            </a:r>
            <a:r>
              <a:rPr lang="en-US" sz="2400" b="1" dirty="0"/>
              <a:t>disease, History of abnormal uterine bleeding</a:t>
            </a:r>
          </a:p>
          <a:p>
            <a:pPr algn="l" rtl="0"/>
            <a:endParaRPr lang="en-US" sz="2400" b="1" dirty="0" smtClean="0"/>
          </a:p>
          <a:p>
            <a:pPr marL="342900" indent="-342900" algn="l" rtl="0">
              <a:buFont typeface="Wingdings" panose="05000000000000000000" pitchFamily="2" charset="2"/>
              <a:buChar char="§"/>
            </a:pPr>
            <a:r>
              <a:rPr lang="en-US" sz="2400" b="1" dirty="0" smtClean="0"/>
              <a:t>Multiparas ≥3, especially those with an </a:t>
            </a:r>
            <a:r>
              <a:rPr lang="en-US" sz="2400" b="1" dirty="0" err="1" smtClean="0"/>
              <a:t>interpregnancy</a:t>
            </a:r>
            <a:r>
              <a:rPr lang="en-US" sz="2400" b="1" dirty="0" smtClean="0"/>
              <a:t> interval </a:t>
            </a:r>
            <a:r>
              <a:rPr lang="en-US" sz="2400" b="1" dirty="0" smtClean="0">
                <a:solidFill>
                  <a:srgbClr val="FF0066"/>
                </a:solidFill>
              </a:rPr>
              <a:t>&lt;6</a:t>
            </a:r>
            <a:r>
              <a:rPr lang="en-US" sz="2400" b="1" dirty="0" smtClean="0"/>
              <a:t> months</a:t>
            </a:r>
          </a:p>
          <a:p>
            <a:pPr algn="l" rtl="0"/>
            <a:endParaRPr lang="en-US" sz="2400" b="1" dirty="0" smtClean="0"/>
          </a:p>
          <a:p>
            <a:pPr marL="342900" indent="-342900" algn="l" rtl="0">
              <a:buFont typeface="Wingdings" panose="05000000000000000000" pitchFamily="2" charset="2"/>
              <a:buChar char="§"/>
            </a:pPr>
            <a:r>
              <a:rPr lang="en-US" sz="2400" b="1" dirty="0" smtClean="0"/>
              <a:t>BMI </a:t>
            </a:r>
            <a:r>
              <a:rPr lang="en-US" sz="2400" b="1" dirty="0" smtClean="0"/>
              <a:t>above </a:t>
            </a:r>
            <a:r>
              <a:rPr lang="en-US" sz="2400" b="1" dirty="0" smtClean="0">
                <a:solidFill>
                  <a:srgbClr val="FF0066"/>
                </a:solidFill>
              </a:rPr>
              <a:t>or</a:t>
            </a:r>
            <a:r>
              <a:rPr lang="en-US" sz="2400" b="1" dirty="0" smtClean="0"/>
              <a:t> below the normal range</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Vegetarian diet</a:t>
            </a:r>
          </a:p>
          <a:p>
            <a:pPr marL="342900" indent="-342900" algn="l" rtl="0">
              <a:buFont typeface="Wingdings" panose="05000000000000000000" pitchFamily="2" charset="2"/>
              <a:buChar char="§"/>
            </a:pPr>
            <a:endParaRPr lang="en-US" sz="2000" b="1" dirty="0" smtClean="0"/>
          </a:p>
          <a:p>
            <a:pPr marL="342900" indent="-342900" algn="l" rtl="0">
              <a:buFont typeface="Wingdings" panose="05000000000000000000" pitchFamily="2" charset="2"/>
              <a:buChar char="§"/>
            </a:pPr>
            <a:r>
              <a:rPr lang="en-US" sz="2400" b="1" dirty="0" smtClean="0"/>
              <a:t>Symptoms such as restless legs syndrome or pica, especially </a:t>
            </a:r>
            <a:r>
              <a:rPr lang="en-US" sz="2400" b="1" dirty="0" err="1" smtClean="0"/>
              <a:t>pagophagia</a:t>
            </a:r>
            <a:r>
              <a:rPr lang="en-US" sz="2400" b="1" dirty="0" smtClean="0"/>
              <a:t> (ice </a:t>
            </a:r>
            <a:r>
              <a:rPr lang="en-US" sz="2400" b="1" dirty="0" smtClean="0"/>
              <a:t>craving)</a:t>
            </a:r>
            <a:endParaRPr lang="en-US" sz="2400" b="1" dirty="0"/>
          </a:p>
          <a:p>
            <a:pPr marL="342900" indent="-342900" algn="l" rtl="0">
              <a:buFont typeface="Wingdings" panose="05000000000000000000" pitchFamily="2" charset="2"/>
              <a:buChar char="§"/>
            </a:pPr>
            <a:endParaRPr lang="en-US" sz="2400" b="1" dirty="0" smtClean="0"/>
          </a:p>
          <a:p>
            <a:pPr algn="l" rtl="0"/>
            <a:endParaRPr lang="en-US" sz="2400" b="1" dirty="0" smtClean="0"/>
          </a:p>
        </p:txBody>
      </p:sp>
      <p:sp>
        <p:nvSpPr>
          <p:cNvPr id="3" name="Oval 2"/>
          <p:cNvSpPr/>
          <p:nvPr/>
        </p:nvSpPr>
        <p:spPr>
          <a:xfrm>
            <a:off x="2721684" y="399082"/>
            <a:ext cx="8552329" cy="1978357"/>
          </a:xfrm>
          <a:prstGeom prst="ellipse">
            <a:avLst/>
          </a:prstGeom>
          <a:solidFill>
            <a:srgbClr val="FFC000"/>
          </a:solid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smtClean="0">
                <a:solidFill>
                  <a:srgbClr val="0000FF"/>
                </a:solidFill>
              </a:rPr>
              <a:t>Who should be screened for serum ferritin ?</a:t>
            </a:r>
            <a:endParaRPr lang="fa-IR" sz="3600" b="1" dirty="0">
              <a:solidFill>
                <a:srgbClr val="0000FF"/>
              </a:solidFill>
            </a:endParaRPr>
          </a:p>
        </p:txBody>
      </p:sp>
    </p:spTree>
    <p:extLst>
      <p:ext uri="{BB962C8B-B14F-4D97-AF65-F5344CB8AC3E}">
        <p14:creationId xmlns:p14="http://schemas.microsoft.com/office/powerpoint/2010/main" val="4000279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49" y="224177"/>
            <a:ext cx="11844169" cy="6432530"/>
          </a:xfrm>
          <a:prstGeom prst="rect">
            <a:avLst/>
          </a:prstGeom>
          <a:solidFill>
            <a:schemeClr val="accent6">
              <a:lumMod val="20000"/>
              <a:lumOff val="80000"/>
            </a:schemeClr>
          </a:solidFill>
          <a:ln w="28575">
            <a:solidFill>
              <a:srgbClr val="FF0066"/>
            </a:solidFill>
          </a:ln>
        </p:spPr>
        <p:txBody>
          <a:bodyPr wrap="square">
            <a:spAutoFit/>
          </a:bodyPr>
          <a:lstStyle/>
          <a:p>
            <a:pPr algn="l" rtl="0"/>
            <a:endParaRPr lang="en-US" sz="2800" b="1" dirty="0">
              <a:solidFill>
                <a:srgbClr val="C00000"/>
              </a:solidFill>
            </a:endParaRPr>
          </a:p>
          <a:p>
            <a:pPr marL="342900" indent="-342900" algn="l" rtl="0">
              <a:buFont typeface="Wingdings" panose="05000000000000000000" pitchFamily="2" charset="2"/>
              <a:buChar char="q"/>
            </a:pPr>
            <a:r>
              <a:rPr lang="en-US" sz="3200" b="1" dirty="0" smtClean="0">
                <a:solidFill>
                  <a:srgbClr val="C00000"/>
                </a:solidFill>
              </a:rPr>
              <a:t>How to screen for iron deficiency </a:t>
            </a:r>
          </a:p>
          <a:p>
            <a:pPr algn="l" rtl="0"/>
            <a:endParaRPr lang="en-US" sz="2400" b="1" dirty="0"/>
          </a:p>
          <a:p>
            <a:pPr marL="342900" indent="-342900" algn="l" rtl="0">
              <a:buFont typeface="Wingdings" panose="05000000000000000000" pitchFamily="2" charset="2"/>
              <a:buChar char="q"/>
            </a:pPr>
            <a:endParaRPr lang="en-US" sz="2400" b="1" dirty="0" smtClean="0"/>
          </a:p>
          <a:p>
            <a:pPr marL="342900" indent="-342900" algn="l" rtl="0">
              <a:buFont typeface="Wingdings" panose="05000000000000000000" pitchFamily="2" charset="2"/>
              <a:buChar char="§"/>
            </a:pPr>
            <a:r>
              <a:rPr lang="en-US" sz="2800" b="1" dirty="0" smtClean="0"/>
              <a:t> A </a:t>
            </a:r>
            <a:r>
              <a:rPr lang="en-US" sz="2800" b="1" dirty="0" smtClean="0">
                <a:solidFill>
                  <a:srgbClr val="C00000"/>
                </a:solidFill>
              </a:rPr>
              <a:t>ferritin level </a:t>
            </a:r>
            <a:r>
              <a:rPr lang="en-US" sz="2800" b="1" dirty="0" smtClean="0"/>
              <a:t>is generally </a:t>
            </a:r>
            <a:r>
              <a:rPr lang="en-US" sz="2800" b="1" dirty="0" smtClean="0">
                <a:solidFill>
                  <a:srgbClr val="C00000"/>
                </a:solidFill>
              </a:rPr>
              <a:t>sufficient </a:t>
            </a:r>
            <a:r>
              <a:rPr lang="en-US" sz="2800" b="1" dirty="0" smtClean="0"/>
              <a:t>for </a:t>
            </a:r>
            <a:r>
              <a:rPr lang="en-US" sz="2800" b="1" dirty="0" smtClean="0">
                <a:solidFill>
                  <a:srgbClr val="C00000"/>
                </a:solidFill>
              </a:rPr>
              <a:t>screening</a:t>
            </a:r>
            <a:r>
              <a:rPr lang="en-US" sz="2800" b="1" dirty="0" smtClean="0"/>
              <a:t> for iron deficiency.</a:t>
            </a:r>
          </a:p>
          <a:p>
            <a:pPr algn="l" rtl="0"/>
            <a:endParaRPr lang="en-US" sz="2800" b="1" dirty="0"/>
          </a:p>
          <a:p>
            <a:pPr marL="285750" lvl="0" indent="-285750" algn="l" rtl="0">
              <a:buFont typeface="Wingdings" panose="05000000000000000000" pitchFamily="2" charset="2"/>
              <a:buChar char="§"/>
            </a:pPr>
            <a:r>
              <a:rPr lang="en-US" sz="2800" b="1" dirty="0">
                <a:solidFill>
                  <a:prstClr val="black"/>
                </a:solidFill>
              </a:rPr>
              <a:t>It is the </a:t>
            </a:r>
            <a:r>
              <a:rPr lang="en-US" sz="2800" b="1" dirty="0">
                <a:solidFill>
                  <a:srgbClr val="C00000"/>
                </a:solidFill>
              </a:rPr>
              <a:t>first laboratory </a:t>
            </a:r>
            <a:r>
              <a:rPr lang="en-US" sz="2800" b="1" dirty="0">
                <a:solidFill>
                  <a:prstClr val="black"/>
                </a:solidFill>
              </a:rPr>
              <a:t>test to become </a:t>
            </a:r>
            <a:r>
              <a:rPr lang="en-US" sz="2800" b="1" dirty="0">
                <a:solidFill>
                  <a:srgbClr val="C00000"/>
                </a:solidFill>
              </a:rPr>
              <a:t>abnormal</a:t>
            </a:r>
            <a:r>
              <a:rPr lang="en-US" sz="2800" b="1" dirty="0">
                <a:solidFill>
                  <a:prstClr val="black"/>
                </a:solidFill>
              </a:rPr>
              <a:t> </a:t>
            </a:r>
            <a:r>
              <a:rPr lang="en-US" sz="2800" b="1" dirty="0"/>
              <a:t>as </a:t>
            </a:r>
            <a:r>
              <a:rPr lang="en-US" sz="2800" b="1" dirty="0">
                <a:solidFill>
                  <a:srgbClr val="FF0066"/>
                </a:solidFill>
              </a:rPr>
              <a:t>iron stores decrease </a:t>
            </a:r>
            <a:r>
              <a:rPr lang="en-US" sz="2800" b="1" dirty="0">
                <a:solidFill>
                  <a:prstClr val="black"/>
                </a:solidFill>
              </a:rPr>
              <a:t>and it is </a:t>
            </a:r>
            <a:r>
              <a:rPr lang="en-US" sz="2800" b="1" dirty="0">
                <a:solidFill>
                  <a:srgbClr val="FF0066"/>
                </a:solidFill>
              </a:rPr>
              <a:t>not affected </a:t>
            </a:r>
            <a:r>
              <a:rPr lang="en-US" sz="2800" b="1" dirty="0">
                <a:solidFill>
                  <a:prstClr val="black"/>
                </a:solidFill>
              </a:rPr>
              <a:t>by recent iron ingestion</a:t>
            </a:r>
            <a:r>
              <a:rPr lang="en-US" sz="2800" b="1" dirty="0" smtClean="0">
                <a:solidFill>
                  <a:prstClr val="black"/>
                </a:solidFill>
              </a:rPr>
              <a:t>.</a:t>
            </a:r>
          </a:p>
          <a:p>
            <a:pPr lvl="0" algn="l" rtl="0"/>
            <a:endParaRPr lang="en-US" sz="2800" b="1" dirty="0" smtClean="0">
              <a:solidFill>
                <a:prstClr val="black"/>
              </a:solidFill>
            </a:endParaRPr>
          </a:p>
          <a:p>
            <a:pPr marL="285750" lvl="0" indent="-285750" algn="l" rtl="0">
              <a:buFont typeface="Wingdings" panose="05000000000000000000" pitchFamily="2" charset="2"/>
              <a:buChar char="§"/>
            </a:pPr>
            <a:endParaRPr lang="en-US" sz="2800" b="1" dirty="0" smtClean="0">
              <a:solidFill>
                <a:prstClr val="black"/>
              </a:solidFill>
            </a:endParaRPr>
          </a:p>
          <a:p>
            <a:pPr marL="342900" lvl="0" indent="-342900" algn="l" rtl="0">
              <a:buFont typeface="Wingdings" panose="05000000000000000000" pitchFamily="2" charset="2"/>
              <a:buChar char="§"/>
            </a:pPr>
            <a:r>
              <a:rPr lang="en-US" sz="2800" b="1" dirty="0">
                <a:solidFill>
                  <a:prstClr val="black"/>
                </a:solidFill>
              </a:rPr>
              <a:t>However, ferritin is also an </a:t>
            </a:r>
            <a:r>
              <a:rPr lang="en-US" sz="2800" b="1" dirty="0">
                <a:solidFill>
                  <a:srgbClr val="C00000"/>
                </a:solidFill>
              </a:rPr>
              <a:t>acute phase reactant </a:t>
            </a:r>
            <a:r>
              <a:rPr lang="en-US" sz="2800" b="1" dirty="0">
                <a:solidFill>
                  <a:prstClr val="black"/>
                </a:solidFill>
              </a:rPr>
              <a:t> that can increase independently of iron status in disorders associated with </a:t>
            </a:r>
            <a:r>
              <a:rPr lang="en-US" sz="2800" b="1" dirty="0">
                <a:solidFill>
                  <a:srgbClr val="C00000"/>
                </a:solidFill>
              </a:rPr>
              <a:t>inflammation</a:t>
            </a:r>
            <a:r>
              <a:rPr lang="en-US" sz="2800" b="1" dirty="0">
                <a:solidFill>
                  <a:prstClr val="black"/>
                </a:solidFill>
              </a:rPr>
              <a:t>, </a:t>
            </a:r>
            <a:r>
              <a:rPr lang="en-US" sz="2800" b="1" dirty="0">
                <a:solidFill>
                  <a:srgbClr val="C00000"/>
                </a:solidFill>
              </a:rPr>
              <a:t>infection</a:t>
            </a:r>
            <a:r>
              <a:rPr lang="en-US" sz="2800" b="1" dirty="0">
                <a:solidFill>
                  <a:prstClr val="black"/>
                </a:solidFill>
              </a:rPr>
              <a:t>, </a:t>
            </a:r>
            <a:r>
              <a:rPr lang="en-US" sz="2800" b="1" dirty="0">
                <a:solidFill>
                  <a:srgbClr val="C00000"/>
                </a:solidFill>
              </a:rPr>
              <a:t>liver disease</a:t>
            </a:r>
            <a:r>
              <a:rPr lang="en-US" sz="2800" b="1" dirty="0">
                <a:solidFill>
                  <a:prstClr val="black"/>
                </a:solidFill>
              </a:rPr>
              <a:t>, </a:t>
            </a:r>
            <a:r>
              <a:rPr lang="en-US" sz="2800" b="1" dirty="0">
                <a:solidFill>
                  <a:srgbClr val="C00000"/>
                </a:solidFill>
              </a:rPr>
              <a:t>heart failure</a:t>
            </a:r>
            <a:r>
              <a:rPr lang="en-US" sz="2800" b="1" dirty="0">
                <a:solidFill>
                  <a:prstClr val="black"/>
                </a:solidFill>
              </a:rPr>
              <a:t>, and </a:t>
            </a:r>
            <a:r>
              <a:rPr lang="en-US" sz="2800" b="1" dirty="0">
                <a:solidFill>
                  <a:srgbClr val="C00000"/>
                </a:solidFill>
              </a:rPr>
              <a:t>malignancy</a:t>
            </a:r>
            <a:r>
              <a:rPr lang="en-US" sz="2800" b="1" dirty="0">
                <a:solidFill>
                  <a:prstClr val="black"/>
                </a:solidFill>
              </a:rPr>
              <a:t> </a:t>
            </a:r>
            <a:r>
              <a:rPr lang="en-US" sz="2800" b="1" dirty="0" smtClean="0">
                <a:solidFill>
                  <a:prstClr val="black"/>
                </a:solidFill>
              </a:rPr>
              <a:t>.</a:t>
            </a:r>
          </a:p>
          <a:p>
            <a:pPr lvl="0" algn="l" rtl="0"/>
            <a:r>
              <a:rPr lang="en-US" sz="2800" b="1" dirty="0" smtClean="0">
                <a:solidFill>
                  <a:prstClr val="black"/>
                </a:solidFill>
              </a:rPr>
              <a:t> </a:t>
            </a:r>
            <a:endParaRPr lang="en-US" sz="2800" b="1" dirty="0">
              <a:solidFill>
                <a:prstClr val="black"/>
              </a:solidFill>
            </a:endParaRPr>
          </a:p>
          <a:p>
            <a:pPr lvl="0" algn="l" rtl="0"/>
            <a:endParaRPr lang="en-US" sz="2400" b="1" dirty="0">
              <a:solidFill>
                <a:prstClr val="black"/>
              </a:solidFill>
            </a:endParaRPr>
          </a:p>
        </p:txBody>
      </p:sp>
    </p:spTree>
    <p:extLst>
      <p:ext uri="{BB962C8B-B14F-4D97-AF65-F5344CB8AC3E}">
        <p14:creationId xmlns:p14="http://schemas.microsoft.com/office/powerpoint/2010/main" val="3802948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61" y="162219"/>
            <a:ext cx="11930232" cy="6555641"/>
          </a:xfrm>
          <a:prstGeom prst="rect">
            <a:avLst/>
          </a:prstGeom>
          <a:solidFill>
            <a:schemeClr val="accent6">
              <a:lumMod val="20000"/>
              <a:lumOff val="80000"/>
            </a:schemeClr>
          </a:solidFill>
          <a:ln w="28575">
            <a:solidFill>
              <a:srgbClr val="FF3399"/>
            </a:solidFill>
          </a:ln>
        </p:spPr>
        <p:txBody>
          <a:bodyPr wrap="square">
            <a:spAutoFit/>
          </a:bodyPr>
          <a:lstStyle/>
          <a:p>
            <a:pPr marL="285750" indent="-285750" algn="l" rtl="0">
              <a:buFont typeface="Wingdings" panose="05000000000000000000" pitchFamily="2" charset="2"/>
              <a:buChar char="q"/>
            </a:pPr>
            <a:endParaRPr lang="en-US" sz="2800" b="1" dirty="0">
              <a:solidFill>
                <a:srgbClr val="FF0066"/>
              </a:solidFill>
            </a:endParaRPr>
          </a:p>
          <a:p>
            <a:pPr marL="285750" lvl="0" indent="-285750" algn="l" rtl="0">
              <a:buFont typeface="Wingdings" panose="05000000000000000000" pitchFamily="2" charset="2"/>
              <a:buChar char="q"/>
            </a:pPr>
            <a:r>
              <a:rPr lang="en-US" sz="2800" b="1" dirty="0" smtClean="0">
                <a:solidFill>
                  <a:srgbClr val="FF0066"/>
                </a:solidFill>
              </a:rPr>
              <a:t> </a:t>
            </a:r>
            <a:r>
              <a:rPr lang="en-US" sz="3200" b="1" dirty="0">
                <a:solidFill>
                  <a:srgbClr val="C00000"/>
                </a:solidFill>
              </a:rPr>
              <a:t>Serum ferritin</a:t>
            </a:r>
          </a:p>
          <a:p>
            <a:pPr marL="285750" indent="-285750" algn="l" rtl="0">
              <a:buFont typeface="Wingdings" panose="05000000000000000000" pitchFamily="2" charset="2"/>
              <a:buChar char="q"/>
            </a:pPr>
            <a:endParaRPr lang="en-US" sz="2800" b="1" dirty="0">
              <a:solidFill>
                <a:srgbClr val="FF0066"/>
              </a:solidFill>
            </a:endParaRPr>
          </a:p>
          <a:p>
            <a:pPr algn="l" rtl="0"/>
            <a:endParaRPr lang="en-US" sz="2400" b="1" dirty="0">
              <a:solidFill>
                <a:prstClr val="black"/>
              </a:solidFill>
            </a:endParaRPr>
          </a:p>
          <a:p>
            <a:pPr marL="285750" indent="-285750" algn="l" rtl="0">
              <a:buFont typeface="Wingdings" panose="05000000000000000000" pitchFamily="2" charset="2"/>
              <a:buChar char="§"/>
            </a:pPr>
            <a:r>
              <a:rPr lang="en-US" sz="2800" b="1" dirty="0">
                <a:solidFill>
                  <a:srgbClr val="0000FF"/>
                </a:solidFill>
              </a:rPr>
              <a:t>Levels below 15 </a:t>
            </a:r>
            <a:r>
              <a:rPr lang="en-US" sz="2800" b="1" dirty="0" err="1">
                <a:solidFill>
                  <a:srgbClr val="0000FF"/>
                </a:solidFill>
              </a:rPr>
              <a:t>μg</a:t>
            </a:r>
            <a:r>
              <a:rPr lang="en-US" sz="2800" b="1" dirty="0">
                <a:solidFill>
                  <a:srgbClr val="0000FF"/>
                </a:solidFill>
              </a:rPr>
              <a:t>/l </a:t>
            </a:r>
            <a:r>
              <a:rPr lang="en-US" sz="2800" b="1" dirty="0">
                <a:solidFill>
                  <a:prstClr val="black"/>
                </a:solidFill>
              </a:rPr>
              <a:t>are </a:t>
            </a:r>
            <a:r>
              <a:rPr lang="en-US" sz="2800" b="1" dirty="0">
                <a:solidFill>
                  <a:srgbClr val="C00000"/>
                </a:solidFill>
              </a:rPr>
              <a:t>diagnostic</a:t>
            </a:r>
            <a:r>
              <a:rPr lang="en-US" sz="2800" b="1" dirty="0">
                <a:solidFill>
                  <a:prstClr val="black"/>
                </a:solidFill>
              </a:rPr>
              <a:t> of established iron deficiency. </a:t>
            </a:r>
          </a:p>
          <a:p>
            <a:pPr algn="l" rtl="0"/>
            <a:endParaRPr lang="en-US" sz="2800" b="1" dirty="0">
              <a:solidFill>
                <a:prstClr val="black"/>
              </a:solidFill>
            </a:endParaRPr>
          </a:p>
          <a:p>
            <a:pPr marL="285750" indent="-285750" algn="l" rtl="0">
              <a:buFont typeface="Wingdings" panose="05000000000000000000" pitchFamily="2" charset="2"/>
              <a:buChar char="§"/>
            </a:pPr>
            <a:endParaRPr lang="en-US" sz="2800" b="1" dirty="0">
              <a:solidFill>
                <a:prstClr val="black"/>
              </a:solidFill>
            </a:endParaRPr>
          </a:p>
          <a:p>
            <a:pPr marL="285750" indent="-285750" algn="l" rtl="0">
              <a:buFont typeface="Wingdings" panose="05000000000000000000" pitchFamily="2" charset="2"/>
              <a:buChar char="§"/>
            </a:pPr>
            <a:r>
              <a:rPr lang="en-US" sz="2800" b="1" dirty="0">
                <a:solidFill>
                  <a:srgbClr val="0000FF"/>
                </a:solidFill>
              </a:rPr>
              <a:t>A level below 30 μ/l </a:t>
            </a:r>
            <a:r>
              <a:rPr lang="en-US" sz="2800" b="1" dirty="0"/>
              <a:t>in pregnancy </a:t>
            </a:r>
            <a:r>
              <a:rPr lang="en-US" sz="2800" b="1" dirty="0">
                <a:solidFill>
                  <a:prstClr val="black"/>
                </a:solidFill>
              </a:rPr>
              <a:t>should prompt treatment because </a:t>
            </a:r>
            <a:r>
              <a:rPr lang="en-US" sz="2800" b="1" dirty="0">
                <a:solidFill>
                  <a:srgbClr val="C00000"/>
                </a:solidFill>
              </a:rPr>
              <a:t>pregnancy</a:t>
            </a:r>
            <a:r>
              <a:rPr lang="en-US" sz="2800" b="1" dirty="0">
                <a:solidFill>
                  <a:prstClr val="black"/>
                </a:solidFill>
              </a:rPr>
              <a:t> can </a:t>
            </a:r>
            <a:r>
              <a:rPr lang="en-US" sz="2800" b="1" dirty="0">
                <a:solidFill>
                  <a:srgbClr val="C00000"/>
                </a:solidFill>
              </a:rPr>
              <a:t>falsely</a:t>
            </a:r>
            <a:r>
              <a:rPr lang="en-US" sz="2800" b="1" dirty="0">
                <a:solidFill>
                  <a:prstClr val="black"/>
                </a:solidFill>
              </a:rPr>
              <a:t> elevate the reading</a:t>
            </a:r>
            <a:r>
              <a:rPr lang="en-US" sz="2800" b="1" dirty="0" smtClean="0">
                <a:solidFill>
                  <a:prstClr val="black"/>
                </a:solidFill>
              </a:rPr>
              <a:t>.</a:t>
            </a:r>
          </a:p>
          <a:p>
            <a:pPr marL="285750" indent="-285750" algn="l" rtl="0">
              <a:buFont typeface="Wingdings" panose="05000000000000000000" pitchFamily="2" charset="2"/>
              <a:buChar char="§"/>
            </a:pPr>
            <a:endParaRPr lang="en-US" sz="2800" b="1" dirty="0" smtClean="0">
              <a:solidFill>
                <a:prstClr val="black"/>
              </a:solidFill>
            </a:endParaRPr>
          </a:p>
          <a:p>
            <a:pPr algn="l" rtl="0"/>
            <a:endParaRPr lang="en-US" sz="2800" b="1" dirty="0">
              <a:solidFill>
                <a:prstClr val="black"/>
              </a:solidFill>
            </a:endParaRPr>
          </a:p>
          <a:p>
            <a:pPr marL="285750" indent="-285750" algn="l" rtl="0">
              <a:buFont typeface="Wingdings" panose="05000000000000000000" pitchFamily="2" charset="2"/>
              <a:buChar char="§"/>
            </a:pPr>
            <a:r>
              <a:rPr lang="en-US" sz="2800" b="1" dirty="0">
                <a:solidFill>
                  <a:srgbClr val="0000FF"/>
                </a:solidFill>
              </a:rPr>
              <a:t>Levels ≥30 ng/mL </a:t>
            </a:r>
            <a:r>
              <a:rPr lang="en-US" sz="2800" b="1" dirty="0">
                <a:solidFill>
                  <a:prstClr val="black"/>
                </a:solidFill>
              </a:rPr>
              <a:t>are sufficient to </a:t>
            </a:r>
            <a:r>
              <a:rPr lang="en-US" sz="2800" b="1" dirty="0">
                <a:solidFill>
                  <a:srgbClr val="FF0066"/>
                </a:solidFill>
              </a:rPr>
              <a:t>eliminate</a:t>
            </a:r>
            <a:r>
              <a:rPr lang="en-US" sz="2800" b="1" dirty="0">
                <a:solidFill>
                  <a:prstClr val="black"/>
                </a:solidFill>
              </a:rPr>
              <a:t> the </a:t>
            </a:r>
            <a:r>
              <a:rPr lang="en-US" sz="2800" b="1" dirty="0">
                <a:solidFill>
                  <a:srgbClr val="FF0066"/>
                </a:solidFill>
              </a:rPr>
              <a:t>possibility</a:t>
            </a:r>
            <a:r>
              <a:rPr lang="en-US" sz="2800" b="1" dirty="0">
                <a:solidFill>
                  <a:prstClr val="black"/>
                </a:solidFill>
              </a:rPr>
              <a:t> of iron deficiency in the majority of cases</a:t>
            </a:r>
            <a:r>
              <a:rPr lang="en-US" sz="2800" b="1" dirty="0" smtClean="0">
                <a:solidFill>
                  <a:prstClr val="black"/>
                </a:solidFill>
              </a:rPr>
              <a:t>.</a:t>
            </a:r>
          </a:p>
          <a:p>
            <a:pPr marL="285750" indent="-285750" algn="l" rtl="0">
              <a:buFont typeface="Wingdings" panose="05000000000000000000" pitchFamily="2" charset="2"/>
              <a:buChar char="§"/>
            </a:pPr>
            <a:endParaRPr lang="en-US" sz="2800" b="1" dirty="0">
              <a:solidFill>
                <a:prstClr val="black"/>
              </a:solidFill>
            </a:endParaRPr>
          </a:p>
          <a:p>
            <a:pPr marL="285750" indent="-285750" algn="l" rtl="0">
              <a:buFont typeface="Wingdings" panose="05000000000000000000" pitchFamily="2" charset="2"/>
              <a:buChar char="§"/>
            </a:pPr>
            <a:endParaRPr lang="en-US" sz="2800" b="1" dirty="0">
              <a:solidFill>
                <a:prstClr val="black"/>
              </a:solidFill>
            </a:endParaRPr>
          </a:p>
        </p:txBody>
      </p:sp>
    </p:spTree>
    <p:extLst>
      <p:ext uri="{BB962C8B-B14F-4D97-AF65-F5344CB8AC3E}">
        <p14:creationId xmlns:p14="http://schemas.microsoft.com/office/powerpoint/2010/main" val="47162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427" y="161365"/>
            <a:ext cx="11629016" cy="6494085"/>
          </a:xfrm>
          <a:prstGeom prst="rect">
            <a:avLst/>
          </a:prstGeom>
          <a:solidFill>
            <a:schemeClr val="accent6">
              <a:lumMod val="20000"/>
              <a:lumOff val="80000"/>
            </a:schemeClr>
          </a:solidFill>
          <a:ln w="28575">
            <a:solidFill>
              <a:srgbClr val="FF0066"/>
            </a:solidFill>
          </a:ln>
        </p:spPr>
        <p:txBody>
          <a:bodyPr wrap="square">
            <a:spAutoFit/>
          </a:bodyPr>
          <a:lstStyle/>
          <a:p>
            <a:pPr marL="457200" indent="-457200" algn="l" rtl="0">
              <a:buFont typeface="Wingdings" panose="05000000000000000000" pitchFamily="2" charset="2"/>
              <a:buChar char="q"/>
            </a:pPr>
            <a:endParaRPr lang="en-US" sz="2800" b="1" dirty="0" smtClean="0">
              <a:solidFill>
                <a:srgbClr val="FF0066"/>
              </a:solidFill>
            </a:endParaRPr>
          </a:p>
          <a:p>
            <a:pPr marL="285750" lvl="0" indent="-285750" algn="l" rtl="0">
              <a:buFont typeface="Wingdings" panose="05000000000000000000" pitchFamily="2" charset="2"/>
              <a:buChar char="q"/>
            </a:pPr>
            <a:r>
              <a:rPr lang="en-US" sz="3200" b="1" dirty="0">
                <a:solidFill>
                  <a:srgbClr val="C00000"/>
                </a:solidFill>
              </a:rPr>
              <a:t>Serum ferritin</a:t>
            </a:r>
          </a:p>
          <a:p>
            <a:pPr marL="342900" indent="-342900" algn="l" rtl="0">
              <a:buFont typeface="Wingdings" panose="05000000000000000000" pitchFamily="2" charset="2"/>
              <a:buChar char="§"/>
            </a:pPr>
            <a:endParaRPr lang="en-US" sz="2400" b="1" dirty="0" smtClean="0"/>
          </a:p>
          <a:p>
            <a:pPr algn="l" rtl="0"/>
            <a:endParaRPr lang="en-US" sz="2800" b="1" dirty="0"/>
          </a:p>
          <a:p>
            <a:pPr marL="342900" indent="-342900" algn="l" rtl="0">
              <a:buFont typeface="Wingdings" panose="05000000000000000000" pitchFamily="2" charset="2"/>
              <a:buChar char="§"/>
            </a:pPr>
            <a:r>
              <a:rPr lang="en-US" sz="2800" b="1" dirty="0">
                <a:solidFill>
                  <a:srgbClr val="FF3399"/>
                </a:solidFill>
              </a:rPr>
              <a:t>Borderline</a:t>
            </a:r>
            <a:r>
              <a:rPr lang="en-US" sz="2800" b="1" dirty="0">
                <a:solidFill>
                  <a:srgbClr val="C00000"/>
                </a:solidFill>
              </a:rPr>
              <a:t> </a:t>
            </a:r>
            <a:r>
              <a:rPr lang="en-US" sz="2800" b="1" dirty="0"/>
              <a:t>serum ferritin (30 to 40 ng/mL) can occur with </a:t>
            </a:r>
            <a:r>
              <a:rPr lang="en-US" sz="2800" b="1" dirty="0">
                <a:solidFill>
                  <a:srgbClr val="C00000"/>
                </a:solidFill>
              </a:rPr>
              <a:t>active inflammation</a:t>
            </a:r>
            <a:r>
              <a:rPr lang="en-US" sz="2800" b="1" dirty="0"/>
              <a:t> from chronic illnesses such as </a:t>
            </a:r>
            <a:r>
              <a:rPr lang="en-US" sz="2800" b="1" dirty="0">
                <a:solidFill>
                  <a:srgbClr val="FF0066"/>
                </a:solidFill>
              </a:rPr>
              <a:t>diabetes</a:t>
            </a:r>
            <a:r>
              <a:rPr lang="en-US" sz="2800" b="1" dirty="0"/>
              <a:t>, or </a:t>
            </a:r>
            <a:r>
              <a:rPr lang="en-US" sz="2800" b="1" dirty="0">
                <a:solidFill>
                  <a:srgbClr val="0070C0"/>
                </a:solidFill>
              </a:rPr>
              <a:t>up to 100 </a:t>
            </a:r>
            <a:r>
              <a:rPr lang="en-US" sz="2800" b="1" dirty="0"/>
              <a:t>ng/mL with </a:t>
            </a:r>
            <a:r>
              <a:rPr lang="en-US" sz="2800" b="1" dirty="0">
                <a:solidFill>
                  <a:srgbClr val="0070C0"/>
                </a:solidFill>
              </a:rPr>
              <a:t>chronic kidney disease </a:t>
            </a:r>
            <a:r>
              <a:rPr lang="en-US" sz="2800" b="1" dirty="0"/>
              <a:t>or from </a:t>
            </a:r>
            <a:r>
              <a:rPr lang="en-US" sz="2800" b="1" dirty="0" smtClean="0"/>
              <a:t>CVD </a:t>
            </a:r>
            <a:r>
              <a:rPr lang="en-US" sz="2800" b="1" dirty="0" smtClean="0"/>
              <a:t>such </a:t>
            </a:r>
            <a:r>
              <a:rPr lang="en-US" sz="2800" b="1" dirty="0"/>
              <a:t>as </a:t>
            </a:r>
            <a:r>
              <a:rPr lang="en-US" sz="2800" b="1" dirty="0" smtClean="0">
                <a:solidFill>
                  <a:srgbClr val="0070C0"/>
                </a:solidFill>
              </a:rPr>
              <a:t>SLE</a:t>
            </a:r>
            <a:r>
              <a:rPr lang="en-US" sz="2800" b="1" dirty="0" smtClean="0"/>
              <a:t> </a:t>
            </a:r>
            <a:r>
              <a:rPr lang="en-US" sz="2800" b="1" dirty="0"/>
              <a:t>or </a:t>
            </a:r>
            <a:r>
              <a:rPr lang="en-US" sz="2800" b="1" dirty="0">
                <a:solidFill>
                  <a:srgbClr val="0070C0"/>
                </a:solidFill>
              </a:rPr>
              <a:t>rheumatoid arthritis</a:t>
            </a:r>
            <a:r>
              <a:rPr lang="en-US" sz="2800" b="1" dirty="0" smtClean="0"/>
              <a:t>.</a:t>
            </a:r>
          </a:p>
          <a:p>
            <a:pPr algn="l" rtl="0"/>
            <a:r>
              <a:rPr lang="en-US" sz="2800" b="1" dirty="0" smtClean="0"/>
              <a:t> </a:t>
            </a:r>
          </a:p>
          <a:p>
            <a:pPr algn="l" rtl="0"/>
            <a:endParaRPr lang="en-US" sz="2800" b="1" dirty="0" smtClean="0"/>
          </a:p>
          <a:p>
            <a:pPr marL="342900" indent="-342900" algn="l" rtl="0">
              <a:buFont typeface="Wingdings" panose="05000000000000000000" pitchFamily="2" charset="2"/>
              <a:buChar char="§"/>
            </a:pPr>
            <a:r>
              <a:rPr lang="en-US" sz="2800" b="1" dirty="0" smtClean="0"/>
              <a:t>Thus</a:t>
            </a:r>
            <a:r>
              <a:rPr lang="en-US" sz="2800" b="1" dirty="0" smtClean="0"/>
              <a:t>, </a:t>
            </a:r>
            <a:r>
              <a:rPr lang="en-US" sz="2800" b="1" dirty="0" smtClean="0">
                <a:solidFill>
                  <a:srgbClr val="C00000"/>
                </a:solidFill>
              </a:rPr>
              <a:t>borderline ferritin </a:t>
            </a:r>
            <a:r>
              <a:rPr lang="en-US" sz="2800" b="1" dirty="0" smtClean="0"/>
              <a:t>levels </a:t>
            </a:r>
            <a:r>
              <a:rPr lang="en-US" sz="2800" b="1" dirty="0" smtClean="0">
                <a:solidFill>
                  <a:srgbClr val="C00000"/>
                </a:solidFill>
              </a:rPr>
              <a:t>should prompt testing </a:t>
            </a:r>
            <a:r>
              <a:rPr lang="en-US" sz="2800" b="1" dirty="0" smtClean="0"/>
              <a:t>of a </a:t>
            </a:r>
            <a:r>
              <a:rPr lang="en-US" sz="2800" b="1" dirty="0" smtClean="0">
                <a:solidFill>
                  <a:srgbClr val="C00000"/>
                </a:solidFill>
              </a:rPr>
              <a:t>full set </a:t>
            </a:r>
            <a:r>
              <a:rPr lang="en-US" sz="2800" b="1" dirty="0" smtClean="0"/>
              <a:t>of iron studies including , serum iron, total iron binding capacity (TIBC), and calculation of TSAT. </a:t>
            </a:r>
          </a:p>
          <a:p>
            <a:pPr marL="342900" indent="-342900" algn="l" rtl="0">
              <a:buFont typeface="Wingdings" panose="05000000000000000000" pitchFamily="2" charset="2"/>
              <a:buChar char="§"/>
            </a:pPr>
            <a:endParaRPr lang="en-US" sz="2800" b="1" dirty="0" smtClean="0"/>
          </a:p>
          <a:p>
            <a:pPr marL="342900" indent="-342900" algn="l" rtl="0">
              <a:buFont typeface="Wingdings" panose="05000000000000000000" pitchFamily="2" charset="2"/>
              <a:buChar char="§"/>
            </a:pPr>
            <a:endParaRPr lang="en-US" sz="2400" b="1" dirty="0"/>
          </a:p>
        </p:txBody>
      </p:sp>
    </p:spTree>
    <p:extLst>
      <p:ext uri="{BB962C8B-B14F-4D97-AF65-F5344CB8AC3E}">
        <p14:creationId xmlns:p14="http://schemas.microsoft.com/office/powerpoint/2010/main" val="145708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18" y="205250"/>
            <a:ext cx="11962503" cy="6463308"/>
          </a:xfrm>
          <a:prstGeom prst="rect">
            <a:avLst/>
          </a:prstGeom>
          <a:solidFill>
            <a:schemeClr val="accent6">
              <a:lumMod val="20000"/>
              <a:lumOff val="80000"/>
            </a:schemeClr>
          </a:solidFill>
          <a:ln w="28575">
            <a:solidFill>
              <a:srgbClr val="FF0066"/>
            </a:solidFill>
          </a:ln>
        </p:spPr>
        <p:txBody>
          <a:bodyPr wrap="square">
            <a:spAutoFit/>
          </a:bodyPr>
          <a:lstStyle/>
          <a:p>
            <a:pPr algn="l" rtl="0"/>
            <a:endParaRPr lang="en-US" b="1" dirty="0" smtClean="0"/>
          </a:p>
          <a:p>
            <a:pPr algn="l" rtl="0"/>
            <a:endParaRPr lang="en-US" sz="2400" b="1" dirty="0"/>
          </a:p>
          <a:p>
            <a:pPr marL="342900" indent="-342900" algn="l" rtl="0">
              <a:buFont typeface="Wingdings" panose="05000000000000000000" pitchFamily="2" charset="2"/>
              <a:buChar char="q"/>
            </a:pPr>
            <a:r>
              <a:rPr lang="en-US" sz="3200" b="1" dirty="0" smtClean="0">
                <a:solidFill>
                  <a:srgbClr val="C00000"/>
                </a:solidFill>
              </a:rPr>
              <a:t>TSAT</a:t>
            </a:r>
            <a:r>
              <a:rPr lang="en-US" sz="2400" b="1" dirty="0" smtClean="0">
                <a:solidFill>
                  <a:srgbClr val="C00000"/>
                </a:solidFill>
              </a:rPr>
              <a:t> </a:t>
            </a:r>
            <a:r>
              <a:rPr lang="en-US" sz="2400" b="1" dirty="0" smtClean="0"/>
              <a:t>; </a:t>
            </a:r>
            <a:r>
              <a:rPr lang="en-US" sz="2400" b="1" dirty="0" smtClean="0"/>
              <a:t> </a:t>
            </a:r>
            <a:r>
              <a:rPr lang="en-US" sz="2800" b="1" dirty="0" smtClean="0">
                <a:solidFill>
                  <a:prstClr val="black"/>
                </a:solidFill>
              </a:rPr>
              <a:t>(</a:t>
            </a:r>
            <a:r>
              <a:rPr lang="en-US" sz="2800" b="1" dirty="0">
                <a:solidFill>
                  <a:srgbClr val="0000FF"/>
                </a:solidFill>
              </a:rPr>
              <a:t>TSAT = iron ÷ TIBC × 100</a:t>
            </a:r>
            <a:r>
              <a:rPr lang="en-US" sz="2800" b="1" dirty="0">
                <a:solidFill>
                  <a:prstClr val="black"/>
                </a:solidFill>
              </a:rPr>
              <a:t>)</a:t>
            </a:r>
            <a:endParaRPr lang="en-US" sz="2400" b="1" dirty="0"/>
          </a:p>
          <a:p>
            <a:pPr algn="l" rtl="0"/>
            <a:endParaRPr lang="en-US" sz="2800" b="1" dirty="0"/>
          </a:p>
          <a:p>
            <a:pPr marL="342900" indent="-342900" algn="l" rtl="0">
              <a:buFont typeface="Wingdings" panose="05000000000000000000" pitchFamily="2" charset="2"/>
              <a:buChar char="§"/>
            </a:pPr>
            <a:r>
              <a:rPr lang="en-US" sz="2400" b="1" dirty="0">
                <a:solidFill>
                  <a:prstClr val="black"/>
                </a:solidFill>
              </a:rPr>
              <a:t>Normal values are in the range of </a:t>
            </a:r>
            <a:r>
              <a:rPr lang="en-US" sz="2400" b="1" dirty="0">
                <a:solidFill>
                  <a:srgbClr val="FF3399"/>
                </a:solidFill>
              </a:rPr>
              <a:t>25 to 45 </a:t>
            </a:r>
            <a:r>
              <a:rPr lang="en-US" sz="2400" b="1" dirty="0" smtClean="0">
                <a:solidFill>
                  <a:srgbClr val="FF3399"/>
                </a:solidFill>
              </a:rPr>
              <a:t>percent</a:t>
            </a:r>
            <a:r>
              <a:rPr lang="en-US" sz="2400" b="1" dirty="0" smtClean="0">
                <a:solidFill>
                  <a:prstClr val="black"/>
                </a:solidFill>
              </a:rPr>
              <a:t>.</a:t>
            </a:r>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solidFill>
                  <a:srgbClr val="C00000"/>
                </a:solidFill>
              </a:rPr>
              <a:t>Iron supplements </a:t>
            </a:r>
            <a:r>
              <a:rPr lang="en-US" sz="2400" b="1" dirty="0" smtClean="0"/>
              <a:t>can </a:t>
            </a:r>
            <a:r>
              <a:rPr lang="en-US" sz="2400" b="1" dirty="0" smtClean="0">
                <a:solidFill>
                  <a:srgbClr val="C00000"/>
                </a:solidFill>
              </a:rPr>
              <a:t>falsely</a:t>
            </a:r>
            <a:r>
              <a:rPr lang="en-US" sz="2400" b="1" dirty="0" smtClean="0"/>
              <a:t> </a:t>
            </a:r>
            <a:r>
              <a:rPr lang="en-US" sz="2400" b="1" dirty="0" smtClean="0">
                <a:solidFill>
                  <a:srgbClr val="C00000"/>
                </a:solidFill>
              </a:rPr>
              <a:t>elevate</a:t>
            </a:r>
            <a:r>
              <a:rPr lang="en-US" sz="2400" b="1" dirty="0" smtClean="0"/>
              <a:t> the </a:t>
            </a:r>
            <a:r>
              <a:rPr lang="en-US" sz="2400" b="1" dirty="0" smtClean="0">
                <a:solidFill>
                  <a:srgbClr val="C00000"/>
                </a:solidFill>
              </a:rPr>
              <a:t>TSAT</a:t>
            </a:r>
            <a:r>
              <a:rPr lang="en-US" sz="2400" b="1" dirty="0" smtClean="0"/>
              <a:t> by raising the serum iron level, an effect that peaks at approximately four hours after an oral dose.</a:t>
            </a:r>
            <a:endParaRPr lang="en-US" sz="2400" b="1" dirty="0"/>
          </a:p>
          <a:p>
            <a:pPr algn="l" rtl="0"/>
            <a:endParaRPr lang="en-US" sz="2400" b="1" dirty="0"/>
          </a:p>
          <a:p>
            <a:pPr marL="342900" indent="-342900" algn="l" rtl="0">
              <a:buFont typeface="Wingdings" panose="05000000000000000000" pitchFamily="2" charset="2"/>
              <a:buChar char="§"/>
            </a:pPr>
            <a:r>
              <a:rPr lang="en-US" sz="2400" b="1" dirty="0" smtClean="0"/>
              <a:t>A </a:t>
            </a:r>
            <a:r>
              <a:rPr lang="en-US" sz="2400" b="1" dirty="0">
                <a:solidFill>
                  <a:srgbClr val="C00000"/>
                </a:solidFill>
              </a:rPr>
              <a:t>fasting sample </a:t>
            </a:r>
            <a:r>
              <a:rPr lang="en-US" sz="2400" b="1" dirty="0" smtClean="0">
                <a:solidFill>
                  <a:srgbClr val="0000FF"/>
                </a:solidFill>
              </a:rPr>
              <a:t>or</a:t>
            </a:r>
            <a:r>
              <a:rPr lang="en-US" sz="2400" b="1" dirty="0" smtClean="0"/>
              <a:t> </a:t>
            </a:r>
            <a:r>
              <a:rPr lang="en-US" sz="2400" b="1" dirty="0"/>
              <a:t>avoidance of </a:t>
            </a:r>
            <a:r>
              <a:rPr lang="en-US" sz="2400" b="1" dirty="0">
                <a:solidFill>
                  <a:srgbClr val="C00000"/>
                </a:solidFill>
              </a:rPr>
              <a:t>iron supplements </a:t>
            </a:r>
            <a:r>
              <a:rPr lang="en-US" sz="2400" b="1" dirty="0"/>
              <a:t>and </a:t>
            </a:r>
            <a:r>
              <a:rPr lang="en-US" sz="2400" b="1" dirty="0">
                <a:solidFill>
                  <a:srgbClr val="C00000"/>
                </a:solidFill>
              </a:rPr>
              <a:t>iron-rich </a:t>
            </a:r>
            <a:r>
              <a:rPr lang="en-US" sz="2400" b="1" dirty="0" smtClean="0">
                <a:solidFill>
                  <a:srgbClr val="C00000"/>
                </a:solidFill>
              </a:rPr>
              <a:t>foods</a:t>
            </a:r>
            <a:r>
              <a:rPr lang="en-US" sz="2400" b="1" dirty="0" smtClean="0"/>
              <a:t> </a:t>
            </a:r>
            <a:r>
              <a:rPr lang="en-US" sz="2400" b="1" dirty="0"/>
              <a:t>can obviate this problem if needed. </a:t>
            </a:r>
            <a:endParaRPr lang="en-US" sz="2400" b="1" dirty="0" smtClean="0"/>
          </a:p>
          <a:p>
            <a:pPr marL="342900" indent="-342900" algn="l" rtl="0">
              <a:buFont typeface="Wingdings" panose="05000000000000000000" pitchFamily="2" charset="2"/>
              <a:buChar char="§"/>
            </a:pPr>
            <a:endParaRPr lang="en-US" sz="2400" b="1" dirty="0"/>
          </a:p>
          <a:p>
            <a:pPr marL="342900" lvl="0" indent="-342900" algn="l" rtl="0">
              <a:buFont typeface="Wingdings" panose="05000000000000000000" pitchFamily="2" charset="2"/>
              <a:buChar char="§"/>
            </a:pPr>
            <a:r>
              <a:rPr lang="en-US" sz="2400" b="1" dirty="0">
                <a:solidFill>
                  <a:prstClr val="black"/>
                </a:solidFill>
              </a:rPr>
              <a:t>We consider a </a:t>
            </a:r>
            <a:r>
              <a:rPr lang="en-US" sz="2400" b="1" dirty="0">
                <a:solidFill>
                  <a:srgbClr val="C00000"/>
                </a:solidFill>
              </a:rPr>
              <a:t>TSAT below 20 percent </a:t>
            </a:r>
            <a:r>
              <a:rPr lang="en-US" sz="2400" b="1" dirty="0">
                <a:solidFill>
                  <a:prstClr val="black"/>
                </a:solidFill>
              </a:rPr>
              <a:t>to be evidence of iron deficiency whether the ferritin level is low or normal; this practice is consistent with other sources, which cite values below 16 percent without inflammation and below 20 percent with </a:t>
            </a:r>
            <a:r>
              <a:rPr lang="en-US" sz="2400" b="1" dirty="0" smtClean="0">
                <a:solidFill>
                  <a:prstClr val="black"/>
                </a:solidFill>
              </a:rPr>
              <a:t>inflammation</a:t>
            </a:r>
            <a:endParaRPr lang="en-US" sz="2400" b="1" dirty="0" smtClean="0"/>
          </a:p>
          <a:p>
            <a:pPr marL="342900" indent="-342900" algn="l" rtl="0">
              <a:buFont typeface="Wingdings" panose="05000000000000000000" pitchFamily="2" charset="2"/>
              <a:buChar char="§"/>
            </a:pPr>
            <a:endParaRPr lang="en-US" sz="2400" b="1" dirty="0"/>
          </a:p>
          <a:p>
            <a:pPr algn="l" rtl="0"/>
            <a:endParaRPr lang="en-US" sz="2400" b="1" dirty="0" smtClean="0"/>
          </a:p>
        </p:txBody>
      </p:sp>
    </p:spTree>
    <p:extLst>
      <p:ext uri="{BB962C8B-B14F-4D97-AF65-F5344CB8AC3E}">
        <p14:creationId xmlns:p14="http://schemas.microsoft.com/office/powerpoint/2010/main" val="2952081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94" y="257798"/>
            <a:ext cx="11833411" cy="6370975"/>
          </a:xfrm>
          <a:prstGeom prst="rect">
            <a:avLst/>
          </a:prstGeom>
          <a:solidFill>
            <a:schemeClr val="accent6">
              <a:lumMod val="20000"/>
              <a:lumOff val="80000"/>
            </a:schemeClr>
          </a:solidFill>
          <a:ln w="28575">
            <a:solidFill>
              <a:srgbClr val="FF3399"/>
            </a:solidFill>
          </a:ln>
        </p:spPr>
        <p:txBody>
          <a:bodyPr wrap="square">
            <a:spAutoFit/>
          </a:bodyPr>
          <a:lstStyle/>
          <a:p>
            <a:pPr marL="342900" indent="-342900" algn="l" rtl="0">
              <a:buFont typeface="Wingdings" panose="05000000000000000000" pitchFamily="2" charset="2"/>
              <a:buChar char="q"/>
            </a:pPr>
            <a:endParaRPr lang="en-US" sz="2400" b="1" dirty="0" smtClean="0">
              <a:solidFill>
                <a:srgbClr val="C00000"/>
              </a:solidFill>
            </a:endParaRPr>
          </a:p>
          <a:p>
            <a:pPr algn="ctr" rtl="0"/>
            <a:r>
              <a:rPr lang="en-US" sz="3600" b="1" dirty="0" smtClean="0">
                <a:solidFill>
                  <a:srgbClr val="0000FF"/>
                </a:solidFill>
              </a:rPr>
              <a:t>Laboratory finding in Iron deficiency anemia </a:t>
            </a:r>
          </a:p>
          <a:p>
            <a:pPr marL="342900" indent="-342900" algn="l" rtl="0">
              <a:buFont typeface="Wingdings" panose="05000000000000000000" pitchFamily="2" charset="2"/>
              <a:buChar char="q"/>
            </a:pPr>
            <a:endParaRPr lang="en-US" sz="2800" b="1" dirty="0" smtClean="0">
              <a:solidFill>
                <a:srgbClr val="C00000"/>
              </a:solidFill>
            </a:endParaRPr>
          </a:p>
          <a:p>
            <a:pPr algn="l" rtl="0"/>
            <a:endParaRPr lang="en-US" sz="2800" b="1" dirty="0">
              <a:solidFill>
                <a:srgbClr val="C00000"/>
              </a:solidFill>
            </a:endParaRPr>
          </a:p>
          <a:p>
            <a:pPr marL="342900" indent="-342900" algn="l" rtl="0">
              <a:buFont typeface="Wingdings" panose="05000000000000000000" pitchFamily="2" charset="2"/>
              <a:buChar char="§"/>
            </a:pPr>
            <a:r>
              <a:rPr lang="en-US" sz="2800" b="1" dirty="0" smtClean="0">
                <a:solidFill>
                  <a:srgbClr val="C00000"/>
                </a:solidFill>
              </a:rPr>
              <a:t> </a:t>
            </a:r>
            <a:r>
              <a:rPr lang="en-US" sz="2400" b="1" dirty="0" smtClean="0">
                <a:solidFill>
                  <a:srgbClr val="C00000"/>
                </a:solidFill>
              </a:rPr>
              <a:t>CBC </a:t>
            </a:r>
            <a:r>
              <a:rPr lang="en-US" sz="2400" b="1" dirty="0"/>
              <a:t>that shows </a:t>
            </a:r>
            <a:r>
              <a:rPr lang="en-US" sz="2400" b="1" dirty="0" smtClean="0"/>
              <a:t>anemia, low RBC count, </a:t>
            </a:r>
            <a:r>
              <a:rPr lang="en-US" sz="2400" b="1" dirty="0"/>
              <a:t>low MCV </a:t>
            </a:r>
            <a:r>
              <a:rPr lang="en-US" sz="2400" b="1" dirty="0" smtClean="0">
                <a:sym typeface="Symbol" panose="05050102010706020507" pitchFamily="18" charset="2"/>
              </a:rPr>
              <a:t> 80 </a:t>
            </a:r>
            <a:r>
              <a:rPr lang="en-US" sz="2400" b="1" dirty="0" smtClean="0"/>
              <a:t>, high </a:t>
            </a:r>
            <a:r>
              <a:rPr lang="en-US" sz="2400" b="1" dirty="0"/>
              <a:t>platelet </a:t>
            </a:r>
            <a:r>
              <a:rPr lang="en-US" sz="2400" b="1" dirty="0" smtClean="0"/>
              <a:t>count( </a:t>
            </a:r>
            <a:r>
              <a:rPr lang="en-US" sz="2400" b="1" dirty="0"/>
              <a:t>result from stimulation of platelet precursors by erythropoietin), Low absolute reticulocyte </a:t>
            </a:r>
            <a:r>
              <a:rPr lang="en-US" sz="2400" b="1" dirty="0" smtClean="0"/>
              <a:t>count. </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solidFill>
                <a:srgbClr val="C00000"/>
              </a:solidFill>
            </a:endParaRPr>
          </a:p>
          <a:p>
            <a:pPr marL="342900" indent="-342900" algn="l" rtl="0">
              <a:buFont typeface="Wingdings" panose="05000000000000000000" pitchFamily="2" charset="2"/>
              <a:buChar char="§"/>
            </a:pPr>
            <a:r>
              <a:rPr lang="en-US" sz="2400" b="1" dirty="0" smtClean="0">
                <a:solidFill>
                  <a:srgbClr val="C00000"/>
                </a:solidFill>
              </a:rPr>
              <a:t> Peripheral </a:t>
            </a:r>
            <a:r>
              <a:rPr lang="en-US" sz="2400" b="1" dirty="0">
                <a:solidFill>
                  <a:srgbClr val="C00000"/>
                </a:solidFill>
              </a:rPr>
              <a:t>blood smear </a:t>
            </a:r>
            <a:r>
              <a:rPr lang="en-US" sz="2400" b="1" dirty="0"/>
              <a:t>that shows microcytic, hypochromic RBCs </a:t>
            </a:r>
            <a:r>
              <a:rPr lang="en-US" sz="2400" b="1" dirty="0" smtClean="0"/>
              <a:t>. </a:t>
            </a:r>
          </a:p>
          <a:p>
            <a:pPr algn="l" rtl="0"/>
            <a:endParaRPr lang="en-US" sz="2400" b="1" dirty="0" smtClean="0"/>
          </a:p>
          <a:p>
            <a:pPr lvl="0" algn="l" rtl="0"/>
            <a:endParaRPr lang="en-US" sz="2400" b="1" dirty="0">
              <a:solidFill>
                <a:srgbClr val="C00000"/>
              </a:solidFill>
            </a:endParaRPr>
          </a:p>
          <a:p>
            <a:pPr marL="342900" lvl="0" indent="-342900" algn="l" rtl="0">
              <a:buFont typeface="Wingdings" panose="05000000000000000000" pitchFamily="2" charset="2"/>
              <a:buChar char="§"/>
            </a:pPr>
            <a:r>
              <a:rPr lang="en-US" sz="2400" b="1" dirty="0">
                <a:solidFill>
                  <a:srgbClr val="C00000"/>
                </a:solidFill>
              </a:rPr>
              <a:t>F</a:t>
            </a:r>
            <a:r>
              <a:rPr lang="en-US" sz="2400" b="1" dirty="0" smtClean="0">
                <a:solidFill>
                  <a:srgbClr val="C00000"/>
                </a:solidFill>
              </a:rPr>
              <a:t>erritin </a:t>
            </a:r>
            <a:r>
              <a:rPr lang="en-US" sz="2400" b="1" dirty="0" smtClean="0"/>
              <a:t>is below </a:t>
            </a:r>
            <a:r>
              <a:rPr lang="en-US" sz="2400" b="1" dirty="0"/>
              <a:t>30 </a:t>
            </a:r>
            <a:r>
              <a:rPr lang="en-US" sz="2400" b="1" dirty="0" smtClean="0"/>
              <a:t>ng/mL (or </a:t>
            </a:r>
            <a:r>
              <a:rPr lang="en-US" sz="2400" b="1" dirty="0" smtClean="0">
                <a:sym typeface="Symbol" panose="05050102010706020507" pitchFamily="18" charset="2"/>
              </a:rPr>
              <a:t> </a:t>
            </a:r>
            <a:r>
              <a:rPr lang="en-US" sz="2400" b="1" dirty="0">
                <a:sym typeface="Symbol" panose="05050102010706020507" pitchFamily="18" charset="2"/>
              </a:rPr>
              <a:t>41ng/mL </a:t>
            </a:r>
            <a:r>
              <a:rPr lang="en-US" sz="2400" b="1" dirty="0" smtClean="0">
                <a:solidFill>
                  <a:prstClr val="black"/>
                </a:solidFill>
                <a:sym typeface="Symbol" panose="05050102010706020507" pitchFamily="18" charset="2"/>
              </a:rPr>
              <a:t>if anemia and </a:t>
            </a:r>
            <a:r>
              <a:rPr lang="en-US" sz="2400" b="1" dirty="0" smtClean="0">
                <a:sym typeface="Symbol" panose="05050102010706020507" pitchFamily="18" charset="2"/>
              </a:rPr>
              <a:t>comorbidities are present )</a:t>
            </a:r>
          </a:p>
          <a:p>
            <a:pPr marL="342900" lvl="0" indent="-342900" algn="l" rtl="0">
              <a:buFont typeface="Wingdings" panose="05000000000000000000" pitchFamily="2" charset="2"/>
              <a:buChar char="§"/>
            </a:pPr>
            <a:endParaRPr lang="en-US" sz="2800" b="1" dirty="0">
              <a:solidFill>
                <a:prstClr val="black"/>
              </a:solidFill>
              <a:sym typeface="Symbol" panose="05050102010706020507" pitchFamily="18" charset="2"/>
            </a:endParaRPr>
          </a:p>
          <a:p>
            <a:pPr lvl="0" algn="l" rtl="0"/>
            <a:endParaRPr lang="en-US" sz="2400" b="1" dirty="0">
              <a:solidFill>
                <a:prstClr val="black"/>
              </a:solidFill>
            </a:endParaRPr>
          </a:p>
          <a:p>
            <a:pPr marL="342900" lvl="0" indent="-342900" algn="l" rtl="0">
              <a:buFont typeface="Wingdings" panose="05000000000000000000" pitchFamily="2" charset="2"/>
              <a:buChar char="§"/>
            </a:pPr>
            <a:r>
              <a:rPr lang="en-US" sz="2400" b="1" dirty="0">
                <a:solidFill>
                  <a:srgbClr val="C00000"/>
                </a:solidFill>
              </a:rPr>
              <a:t>TSAT</a:t>
            </a:r>
            <a:r>
              <a:rPr lang="en-US" sz="2400" b="1" dirty="0">
                <a:solidFill>
                  <a:prstClr val="black"/>
                </a:solidFill>
              </a:rPr>
              <a:t> </a:t>
            </a:r>
            <a:r>
              <a:rPr lang="en-US" sz="2400" b="1" dirty="0" smtClean="0">
                <a:solidFill>
                  <a:prstClr val="black"/>
                </a:solidFill>
              </a:rPr>
              <a:t> &lt; 20</a:t>
            </a:r>
            <a:r>
              <a:rPr lang="en-US" sz="2400" b="1" dirty="0">
                <a:solidFill>
                  <a:prstClr val="black"/>
                </a:solidFill>
              </a:rPr>
              <a:t>% </a:t>
            </a:r>
          </a:p>
          <a:p>
            <a:pPr algn="l" rtl="0"/>
            <a:endParaRPr lang="en-US" sz="2400" b="1" dirty="0" smtClean="0"/>
          </a:p>
        </p:txBody>
      </p:sp>
    </p:spTree>
    <p:extLst>
      <p:ext uri="{BB962C8B-B14F-4D97-AF65-F5344CB8AC3E}">
        <p14:creationId xmlns:p14="http://schemas.microsoft.com/office/powerpoint/2010/main" val="416686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07" y="103102"/>
            <a:ext cx="11876441" cy="6647974"/>
          </a:xfrm>
          <a:prstGeom prst="rect">
            <a:avLst/>
          </a:prstGeom>
          <a:solidFill>
            <a:schemeClr val="accent6">
              <a:lumMod val="20000"/>
              <a:lumOff val="80000"/>
            </a:schemeClr>
          </a:solidFill>
          <a:ln w="19050">
            <a:solidFill>
              <a:srgbClr val="C00000"/>
            </a:solidFill>
          </a:ln>
        </p:spPr>
        <p:txBody>
          <a:bodyPr wrap="square">
            <a:spAutoFit/>
          </a:bodyPr>
          <a:lstStyle/>
          <a:p>
            <a:pPr algn="l" rtl="0"/>
            <a:endParaRPr lang="en-US" sz="5400" b="1" dirty="0">
              <a:solidFill>
                <a:prstClr val="black"/>
              </a:solidFill>
            </a:endParaRPr>
          </a:p>
          <a:p>
            <a:pPr lvl="0" algn="l" rtl="0"/>
            <a:r>
              <a:rPr lang="en-US" sz="3600" b="1" dirty="0">
                <a:solidFill>
                  <a:srgbClr val="C00000"/>
                </a:solidFill>
              </a:rPr>
              <a:t>Management of Iron Deficiency </a:t>
            </a:r>
            <a:r>
              <a:rPr lang="en-US" sz="3600" b="1" dirty="0" smtClean="0">
                <a:solidFill>
                  <a:srgbClr val="C00000"/>
                </a:solidFill>
              </a:rPr>
              <a:t>Anemia </a:t>
            </a:r>
            <a:r>
              <a:rPr lang="en-US" sz="3600" b="1" dirty="0">
                <a:solidFill>
                  <a:srgbClr val="C00000"/>
                </a:solidFill>
              </a:rPr>
              <a:t>in </a:t>
            </a:r>
            <a:r>
              <a:rPr lang="en-US" sz="3600" b="1" dirty="0" smtClean="0">
                <a:solidFill>
                  <a:srgbClr val="C00000"/>
                </a:solidFill>
              </a:rPr>
              <a:t>Pregnancy And Postpartum</a:t>
            </a:r>
            <a:endParaRPr lang="fa-IR" sz="3600" b="1" dirty="0">
              <a:solidFill>
                <a:srgbClr val="C00000"/>
              </a:solidFill>
            </a:endParaRPr>
          </a:p>
          <a:p>
            <a:pPr algn="ctr" rtl="0"/>
            <a:endParaRPr lang="en-US" sz="3200" b="1" dirty="0" smtClean="0">
              <a:solidFill>
                <a:srgbClr val="FF0066"/>
              </a:solidFill>
            </a:endParaRPr>
          </a:p>
          <a:p>
            <a:pPr algn="l" rtl="0"/>
            <a:endParaRPr lang="en-US" sz="4800" b="1" dirty="0">
              <a:solidFill>
                <a:srgbClr val="B8087D"/>
              </a:solidFill>
            </a:endParaRPr>
          </a:p>
          <a:p>
            <a:pPr algn="ctr" rtl="0"/>
            <a:endParaRPr lang="en-US" sz="4800" b="1" dirty="0">
              <a:solidFill>
                <a:srgbClr val="B8087D"/>
              </a:solidFill>
            </a:endParaRPr>
          </a:p>
          <a:p>
            <a:pPr algn="ctr" rtl="0"/>
            <a:endParaRPr lang="en-US" sz="2400" b="1" dirty="0"/>
          </a:p>
          <a:p>
            <a:pPr algn="ctr" rtl="0"/>
            <a:r>
              <a:rPr lang="en-US" sz="2400" b="1" dirty="0" smtClean="0"/>
              <a:t>Dr</a:t>
            </a:r>
            <a:r>
              <a:rPr lang="en-US" sz="2400" b="1" dirty="0"/>
              <a:t>. </a:t>
            </a:r>
            <a:r>
              <a:rPr lang="en-US" sz="2400" b="1" dirty="0" err="1"/>
              <a:t>Masoumeh</a:t>
            </a:r>
            <a:r>
              <a:rPr lang="en-US" sz="2400" b="1" dirty="0"/>
              <a:t> </a:t>
            </a:r>
            <a:r>
              <a:rPr lang="en-US" sz="2400" b="1" dirty="0" err="1"/>
              <a:t>Mirzamoradi</a:t>
            </a:r>
            <a:r>
              <a:rPr lang="en-US" sz="2400" b="1" dirty="0"/>
              <a:t>  ,MD </a:t>
            </a:r>
          </a:p>
          <a:p>
            <a:pPr algn="ctr" rtl="0"/>
            <a:r>
              <a:rPr lang="en-US" sz="2400" b="1" dirty="0"/>
              <a:t>Obstetrician &amp; Gynecologist , </a:t>
            </a:r>
            <a:r>
              <a:rPr lang="en-US" sz="2400" b="1" dirty="0" smtClean="0"/>
              <a:t>Fellowship </a:t>
            </a:r>
            <a:r>
              <a:rPr lang="en-US" sz="2400" b="1" dirty="0"/>
              <a:t>of Perinatology </a:t>
            </a:r>
          </a:p>
          <a:p>
            <a:pPr algn="ctr" rtl="0"/>
            <a:r>
              <a:rPr lang="en-US" sz="2400" b="1" dirty="0"/>
              <a:t>Associate professor, </a:t>
            </a:r>
            <a:r>
              <a:rPr lang="en-US" sz="2400" b="1" dirty="0" err="1"/>
              <a:t>Shahid</a:t>
            </a:r>
            <a:r>
              <a:rPr lang="en-US" sz="2400" b="1" dirty="0"/>
              <a:t> </a:t>
            </a:r>
            <a:r>
              <a:rPr lang="en-US" sz="2400" b="1" dirty="0" err="1"/>
              <a:t>Beheshti</a:t>
            </a:r>
            <a:r>
              <a:rPr lang="en-US" sz="2400" b="1" dirty="0"/>
              <a:t> university of medical </a:t>
            </a:r>
            <a:r>
              <a:rPr lang="en-US" sz="2400" b="1" dirty="0" smtClean="0"/>
              <a:t>sciences</a:t>
            </a:r>
          </a:p>
          <a:p>
            <a:pPr algn="ctr" rtl="0"/>
            <a:endParaRPr lang="en-US" sz="2400" b="1" dirty="0"/>
          </a:p>
          <a:p>
            <a:pPr algn="l" rtl="0"/>
            <a:endParaRPr lang="en-US" sz="4400" b="1" dirty="0"/>
          </a:p>
        </p:txBody>
      </p:sp>
      <p:pic>
        <p:nvPicPr>
          <p:cNvPr id="3" name="Picture 2"/>
          <p:cNvPicPr>
            <a:picLocks noChangeAspect="1"/>
          </p:cNvPicPr>
          <p:nvPr/>
        </p:nvPicPr>
        <p:blipFill>
          <a:blip r:embed="rId2"/>
          <a:stretch>
            <a:fillRect/>
          </a:stretch>
        </p:blipFill>
        <p:spPr>
          <a:xfrm>
            <a:off x="8778123" y="2043953"/>
            <a:ext cx="2682472" cy="2162287"/>
          </a:xfrm>
          <a:prstGeom prst="rect">
            <a:avLst/>
          </a:prstGeom>
        </p:spPr>
      </p:pic>
    </p:spTree>
    <p:extLst>
      <p:ext uri="{BB962C8B-B14F-4D97-AF65-F5344CB8AC3E}">
        <p14:creationId xmlns:p14="http://schemas.microsoft.com/office/powerpoint/2010/main" val="834425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2575" y="1535710"/>
            <a:ext cx="11198711" cy="2756593"/>
          </a:xfrm>
          <a:prstGeom prst="rect">
            <a:avLst/>
          </a:prstGeom>
          <a:ln w="28575">
            <a:solidFill>
              <a:srgbClr val="00B050"/>
            </a:solidFill>
          </a:ln>
        </p:spPr>
      </p:pic>
    </p:spTree>
    <p:extLst>
      <p:ext uri="{BB962C8B-B14F-4D97-AF65-F5344CB8AC3E}">
        <p14:creationId xmlns:p14="http://schemas.microsoft.com/office/powerpoint/2010/main" val="165359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11972" y="699247"/>
            <a:ext cx="11629015" cy="3958814"/>
          </a:xfrm>
          <a:prstGeom prst="cloudCallout">
            <a:avLst/>
          </a:prstGeom>
          <a:solidFill>
            <a:srgbClr val="FFC0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prstClr val="white"/>
                </a:solidFill>
              </a:rPr>
              <a:t> </a:t>
            </a:r>
            <a:endParaRPr lang="en-US" dirty="0" smtClean="0">
              <a:solidFill>
                <a:prstClr val="white"/>
              </a:solidFill>
            </a:endParaRPr>
          </a:p>
          <a:p>
            <a:pPr algn="ctr"/>
            <a:endParaRPr lang="en-US" sz="3600" b="1" dirty="0">
              <a:solidFill>
                <a:prstClr val="white"/>
              </a:solidFill>
            </a:endParaRPr>
          </a:p>
          <a:p>
            <a:pPr algn="ctr"/>
            <a:r>
              <a:rPr lang="en-US" sz="3600" b="1" dirty="0" smtClean="0">
                <a:solidFill>
                  <a:srgbClr val="C00000"/>
                </a:solidFill>
              </a:rPr>
              <a:t>Iron </a:t>
            </a:r>
            <a:r>
              <a:rPr lang="en-US" sz="3600" b="1" dirty="0">
                <a:solidFill>
                  <a:srgbClr val="C00000"/>
                </a:solidFill>
              </a:rPr>
              <a:t>deficiency </a:t>
            </a:r>
            <a:r>
              <a:rPr lang="en-US" sz="3600" b="1" dirty="0">
                <a:solidFill>
                  <a:srgbClr val="0000FF"/>
                </a:solidFill>
              </a:rPr>
              <a:t>anemia</a:t>
            </a:r>
            <a:r>
              <a:rPr lang="en-US" sz="3600" b="1" dirty="0">
                <a:solidFill>
                  <a:schemeClr val="tx1"/>
                </a:solidFill>
              </a:rPr>
              <a:t> in </a:t>
            </a:r>
            <a:r>
              <a:rPr lang="en-US" sz="3600" b="1" dirty="0" smtClean="0">
                <a:solidFill>
                  <a:schemeClr val="tx1"/>
                </a:solidFill>
              </a:rPr>
              <a:t>pregnancy</a:t>
            </a:r>
            <a:endParaRPr lang="en-US" sz="3200" b="1" dirty="0" smtClean="0">
              <a:solidFill>
                <a:schemeClr val="tx1"/>
              </a:solidFill>
            </a:endParaRPr>
          </a:p>
          <a:p>
            <a:pPr algn="ctr"/>
            <a:endParaRPr lang="en-US" sz="3200" b="1" dirty="0" smtClean="0">
              <a:solidFill>
                <a:srgbClr val="0000FF"/>
              </a:solidFill>
            </a:endParaRPr>
          </a:p>
          <a:p>
            <a:pPr algn="ctr"/>
            <a:endParaRPr lang="en-US" sz="3200" b="1" dirty="0">
              <a:solidFill>
                <a:srgbClr val="0000FF"/>
              </a:solidFill>
            </a:endParaRPr>
          </a:p>
          <a:p>
            <a:r>
              <a:rPr lang="en-US" sz="3200" b="1" dirty="0" smtClean="0">
                <a:solidFill>
                  <a:schemeClr val="tx1"/>
                </a:solidFill>
              </a:rPr>
              <a:t>Causes and risk factors for iron deficiency</a:t>
            </a:r>
          </a:p>
          <a:p>
            <a:pPr algn="ctr"/>
            <a:endParaRPr lang="fa-IR" sz="3200" b="1" dirty="0">
              <a:solidFill>
                <a:srgbClr val="0000FF"/>
              </a:solidFill>
            </a:endParaRPr>
          </a:p>
        </p:txBody>
      </p:sp>
    </p:spTree>
    <p:extLst>
      <p:ext uri="{BB962C8B-B14F-4D97-AF65-F5344CB8AC3E}">
        <p14:creationId xmlns:p14="http://schemas.microsoft.com/office/powerpoint/2010/main" val="1076620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1752405"/>
              </p:ext>
            </p:extLst>
          </p:nvPr>
        </p:nvGraphicFramePr>
        <p:xfrm>
          <a:off x="268941" y="118338"/>
          <a:ext cx="11639774" cy="6665836"/>
        </p:xfrm>
        <a:graphic>
          <a:graphicData uri="http://schemas.openxmlformats.org/drawingml/2006/table">
            <a:tbl>
              <a:tblPr/>
              <a:tblGrid>
                <a:gridCol w="11639774"/>
              </a:tblGrid>
              <a:tr h="486339">
                <a:tc>
                  <a:txBody>
                    <a:bodyPr/>
                    <a:lstStyle/>
                    <a:p>
                      <a:pPr algn="l" rtl="0" fontAlgn="ctr"/>
                      <a:r>
                        <a:rPr lang="en-US" sz="2800" b="1" dirty="0">
                          <a:solidFill>
                            <a:srgbClr val="C00000"/>
                          </a:solidFill>
                          <a:effectLst/>
                        </a:rPr>
                        <a:t>Decreased iron absorption</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EEEEEE"/>
                    </a:solidFill>
                  </a:tcPr>
                </a:tc>
              </a:tr>
              <a:tr h="333194">
                <a:tc>
                  <a:txBody>
                    <a:bodyPr/>
                    <a:lstStyle/>
                    <a:p>
                      <a:pPr algn="l" rtl="0" fontAlgn="t"/>
                      <a:r>
                        <a:rPr lang="en-US" sz="1800" b="1" dirty="0">
                          <a:effectLst/>
                        </a:rPr>
                        <a:t>Celiac disease</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Atrophic/autoimmune gastritis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i="1" dirty="0">
                          <a:effectLst/>
                        </a:rPr>
                        <a:t>Helicobacter pylori</a:t>
                      </a:r>
                      <a:endParaRPr lang="en-US" sz="1800" b="1" dirty="0">
                        <a:effectLst/>
                      </a:endParaRP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Bariatric </a:t>
                      </a:r>
                      <a:r>
                        <a:rPr lang="en-US" sz="1800" b="1" dirty="0" smtClean="0">
                          <a:effectLst/>
                        </a:rPr>
                        <a:t>surgery include </a:t>
                      </a:r>
                      <a:r>
                        <a:rPr lang="en-US" sz="1800" b="1" dirty="0" smtClean="0">
                          <a:solidFill>
                            <a:srgbClr val="C00000"/>
                          </a:solidFill>
                          <a:effectLst/>
                        </a:rPr>
                        <a:t>gastric resection</a:t>
                      </a:r>
                      <a:r>
                        <a:rPr lang="en-US" sz="1800" b="1" dirty="0" smtClean="0">
                          <a:effectLst/>
                        </a:rPr>
                        <a:t>, Roux-en-Y, </a:t>
                      </a:r>
                      <a:r>
                        <a:rPr lang="en-US" sz="1800" b="1" dirty="0" err="1" smtClean="0">
                          <a:effectLst/>
                        </a:rPr>
                        <a:t>biliopancreatic</a:t>
                      </a:r>
                      <a:r>
                        <a:rPr lang="en-US" sz="1800" b="1" dirty="0" smtClean="0">
                          <a:effectLst/>
                        </a:rPr>
                        <a:t> diversion</a:t>
                      </a:r>
                      <a:endParaRPr lang="en-US" sz="1800" b="1" dirty="0">
                        <a:effectLst/>
                      </a:endParaRP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Medications that reduce </a:t>
                      </a:r>
                      <a:r>
                        <a:rPr lang="en-US" sz="1800" b="1" dirty="0">
                          <a:solidFill>
                            <a:srgbClr val="FF0066"/>
                          </a:solidFill>
                          <a:effectLst/>
                        </a:rPr>
                        <a:t>gastric acidity </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smtClean="0">
                          <a:solidFill>
                            <a:schemeClr val="tx1"/>
                          </a:solidFill>
                          <a:effectLst/>
                        </a:rPr>
                        <a:t>Nausea and vomiting of pregnancy</a:t>
                      </a:r>
                      <a:endParaRPr lang="en-US" sz="1800" b="1" dirty="0">
                        <a:solidFill>
                          <a:schemeClr val="tx1"/>
                        </a:solidFill>
                        <a:effectLst/>
                      </a:endParaRP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86339">
                <a:tc>
                  <a:txBody>
                    <a:bodyPr/>
                    <a:lstStyle/>
                    <a:p>
                      <a:pPr algn="l" rtl="0" fontAlgn="ctr"/>
                      <a:r>
                        <a:rPr lang="en-US" sz="2800" b="1" dirty="0">
                          <a:solidFill>
                            <a:srgbClr val="C00000"/>
                          </a:solidFill>
                          <a:effectLst/>
                        </a:rPr>
                        <a:t>Blood or iron loss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EEE"/>
                    </a:solidFill>
                  </a:tcPr>
                </a:tc>
              </a:tr>
              <a:tr h="333194">
                <a:tc>
                  <a:txBody>
                    <a:bodyPr/>
                    <a:lstStyle/>
                    <a:p>
                      <a:pPr algn="l" rtl="0" fontAlgn="t"/>
                      <a:r>
                        <a:rPr lang="en-US" sz="1800" b="1" dirty="0">
                          <a:solidFill>
                            <a:srgbClr val="C00000"/>
                          </a:solidFill>
                          <a:effectLst/>
                        </a:rPr>
                        <a:t>Heavy menstrual bleeding</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2000" b="1" dirty="0">
                          <a:solidFill>
                            <a:srgbClr val="C00000"/>
                          </a:solidFill>
                          <a:effectLst/>
                        </a:rPr>
                        <a:t>Pregnancy</a:t>
                      </a:r>
                      <a:r>
                        <a:rPr lang="en-US" sz="2000" b="1" dirty="0">
                          <a:effectLst/>
                        </a:rPr>
                        <a:t> </a:t>
                      </a:r>
                      <a:r>
                        <a:rPr lang="en-US" sz="2000" b="1" dirty="0" smtClean="0">
                          <a:effectLst/>
                        </a:rPr>
                        <a:t>and </a:t>
                      </a:r>
                      <a:r>
                        <a:rPr lang="en-US" sz="2000" b="1" dirty="0" smtClean="0">
                          <a:solidFill>
                            <a:srgbClr val="C00000"/>
                          </a:solidFill>
                          <a:effectLst/>
                        </a:rPr>
                        <a:t>lactation</a:t>
                      </a:r>
                      <a:endParaRPr lang="en-US" sz="2000" b="1" dirty="0">
                        <a:solidFill>
                          <a:schemeClr val="tx1"/>
                        </a:solidFill>
                        <a:effectLst/>
                      </a:endParaRP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Gastric ulcer disease or gastritis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Colorectal cancer</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Gastrointestinal </a:t>
                      </a:r>
                      <a:r>
                        <a:rPr lang="en-US" sz="1800" b="1" dirty="0" err="1">
                          <a:effectLst/>
                        </a:rPr>
                        <a:t>telangiectasias</a:t>
                      </a:r>
                      <a:r>
                        <a:rPr lang="en-US" sz="1800" b="1" dirty="0">
                          <a:effectLst/>
                        </a:rPr>
                        <a:t>, HHT</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Bleeding disorders such as VWD</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Gastrointestinal parasites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Frequent blood donation</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Surgical blood loss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Iatrogenic (frequent blood draws)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3194">
                <a:tc>
                  <a:txBody>
                    <a:bodyPr/>
                    <a:lstStyle/>
                    <a:p>
                      <a:pPr algn="l" rtl="0" fontAlgn="t"/>
                      <a:r>
                        <a:rPr lang="en-US" sz="1800" b="1" dirty="0">
                          <a:effectLst/>
                        </a:rPr>
                        <a:t>Hemodialysis</a:t>
                      </a:r>
                    </a:p>
                  </a:txBody>
                  <a:tcPr marL="57254" marR="57254" marT="28627" marB="2862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5039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48" y="165499"/>
            <a:ext cx="11897958" cy="6524863"/>
          </a:xfrm>
          <a:prstGeom prst="rect">
            <a:avLst/>
          </a:prstGeom>
          <a:solidFill>
            <a:schemeClr val="accent6">
              <a:lumMod val="20000"/>
              <a:lumOff val="80000"/>
            </a:schemeClr>
          </a:solidFill>
          <a:ln w="28575">
            <a:solidFill>
              <a:srgbClr val="FF3399"/>
            </a:solidFill>
          </a:ln>
        </p:spPr>
        <p:txBody>
          <a:bodyPr wrap="square">
            <a:spAutoFit/>
          </a:bodyPr>
          <a:lstStyle/>
          <a:p>
            <a:pPr algn="l" rtl="0"/>
            <a:endParaRPr lang="en-US" b="1" dirty="0" smtClean="0"/>
          </a:p>
          <a:p>
            <a:pPr algn="ctr" rtl="0"/>
            <a:r>
              <a:rPr lang="en-US" sz="3200" b="1" dirty="0" smtClean="0">
                <a:solidFill>
                  <a:srgbClr val="C00000"/>
                </a:solidFill>
              </a:rPr>
              <a:t>CLINICAL </a:t>
            </a:r>
            <a:r>
              <a:rPr lang="en-US" sz="3200" b="1" dirty="0">
                <a:solidFill>
                  <a:srgbClr val="C00000"/>
                </a:solidFill>
              </a:rPr>
              <a:t>MANIFESTATIONS</a:t>
            </a:r>
          </a:p>
          <a:p>
            <a:pPr algn="l" rtl="0"/>
            <a:endParaRPr lang="en-US" sz="2800" b="1" dirty="0"/>
          </a:p>
          <a:p>
            <a:pPr marL="342900" indent="-342900" algn="l" rtl="0">
              <a:buFont typeface="Wingdings" panose="05000000000000000000" pitchFamily="2" charset="2"/>
              <a:buChar char="q"/>
            </a:pPr>
            <a:r>
              <a:rPr lang="en-US" sz="2800" b="1" dirty="0">
                <a:solidFill>
                  <a:srgbClr val="0000FF"/>
                </a:solidFill>
              </a:rPr>
              <a:t>Symptoms of anemia </a:t>
            </a:r>
            <a:endParaRPr lang="en-US" sz="2800" b="1" dirty="0" smtClean="0">
              <a:solidFill>
                <a:srgbClr val="0000FF"/>
              </a:solidFill>
            </a:endParaRPr>
          </a:p>
          <a:p>
            <a:pPr algn="l" rtl="0"/>
            <a:endParaRPr lang="en-US" sz="2400" b="1" dirty="0"/>
          </a:p>
          <a:p>
            <a:pPr marL="342900" indent="-342900" algn="l" rtl="0">
              <a:buFont typeface="Wingdings" panose="05000000000000000000" pitchFamily="2" charset="2"/>
              <a:buChar char="§"/>
            </a:pPr>
            <a:r>
              <a:rPr lang="en-US" sz="2400" b="1" dirty="0" smtClean="0"/>
              <a:t>Fatigue</a:t>
            </a:r>
            <a:r>
              <a:rPr lang="en-US" sz="2400" b="1" dirty="0"/>
              <a:t>, Weakness, Headache</a:t>
            </a:r>
            <a:endParaRPr lang="en-US" sz="2400" b="1" dirty="0" smtClean="0"/>
          </a:p>
          <a:p>
            <a:pPr algn="l" rtl="0"/>
            <a:endParaRPr lang="en-US" sz="2400" b="1" dirty="0" smtClean="0"/>
          </a:p>
          <a:p>
            <a:pPr algn="l" rtl="0"/>
            <a:endParaRPr lang="en-US" sz="2400" b="1" dirty="0"/>
          </a:p>
          <a:p>
            <a:pPr marL="342900" indent="-342900" algn="l" rtl="0">
              <a:buFont typeface="Wingdings" panose="05000000000000000000" pitchFamily="2" charset="2"/>
              <a:buChar char="§"/>
            </a:pPr>
            <a:r>
              <a:rPr lang="en-US" sz="2400" b="1" dirty="0" err="1" smtClean="0"/>
              <a:t>Exertional</a:t>
            </a:r>
            <a:r>
              <a:rPr lang="en-US" sz="2400" b="1" dirty="0"/>
              <a:t> dyspnea, </a:t>
            </a:r>
            <a:r>
              <a:rPr lang="en-US" sz="2400" b="1" dirty="0" smtClean="0"/>
              <a:t>Exercise </a:t>
            </a:r>
            <a:r>
              <a:rPr lang="en-US" sz="2400" b="1" dirty="0"/>
              <a:t>intolerance</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Pica </a:t>
            </a:r>
            <a:r>
              <a:rPr lang="en-US" sz="2400" b="1" dirty="0"/>
              <a:t>(</a:t>
            </a:r>
            <a:r>
              <a:rPr lang="en-US" sz="2400" b="1" dirty="0" err="1"/>
              <a:t>pagophagia</a:t>
            </a:r>
            <a:r>
              <a:rPr lang="en-US" sz="2400" b="1" dirty="0"/>
              <a:t>, ice craving</a:t>
            </a:r>
            <a:r>
              <a:rPr lang="en-US" sz="2400" b="1" dirty="0" smtClean="0"/>
              <a:t>)</a:t>
            </a:r>
          </a:p>
          <a:p>
            <a:pPr algn="l" rtl="0"/>
            <a:endParaRPr lang="en-US" sz="2400" b="1" dirty="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Restless </a:t>
            </a:r>
            <a:r>
              <a:rPr lang="en-US" sz="2400" b="1" dirty="0"/>
              <a:t>legs syndrome</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en-US" sz="2400" b="1" dirty="0"/>
          </a:p>
        </p:txBody>
      </p:sp>
    </p:spTree>
    <p:extLst>
      <p:ext uri="{BB962C8B-B14F-4D97-AF65-F5344CB8AC3E}">
        <p14:creationId xmlns:p14="http://schemas.microsoft.com/office/powerpoint/2010/main" val="3372625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22" y="180134"/>
            <a:ext cx="8907332" cy="6494085"/>
          </a:xfrm>
          <a:prstGeom prst="rect">
            <a:avLst/>
          </a:prstGeom>
          <a:solidFill>
            <a:schemeClr val="accent6">
              <a:lumMod val="20000"/>
              <a:lumOff val="80000"/>
            </a:schemeClr>
          </a:solidFill>
          <a:ln w="28575">
            <a:solidFill>
              <a:schemeClr val="tx1"/>
            </a:solidFill>
          </a:ln>
        </p:spPr>
        <p:txBody>
          <a:bodyPr wrap="square">
            <a:spAutoFit/>
          </a:bodyPr>
          <a:lstStyle/>
          <a:p>
            <a:pPr marL="342900" indent="-342900" algn="l" rtl="0">
              <a:buFont typeface="Wingdings" panose="05000000000000000000" pitchFamily="2" charset="2"/>
              <a:buChar char="q"/>
            </a:pPr>
            <a:endParaRPr lang="en-US" sz="2400" b="1" dirty="0" smtClean="0">
              <a:solidFill>
                <a:srgbClr val="FF0066"/>
              </a:solidFill>
            </a:endParaRPr>
          </a:p>
          <a:p>
            <a:pPr marL="342900" indent="-342900" algn="l" rtl="0">
              <a:buFont typeface="Wingdings" panose="05000000000000000000" pitchFamily="2" charset="2"/>
              <a:buChar char="q"/>
            </a:pPr>
            <a:r>
              <a:rPr lang="en-US" sz="2800" b="1" dirty="0" smtClean="0"/>
              <a:t>The</a:t>
            </a:r>
            <a:r>
              <a:rPr lang="en-US" sz="2800" b="1" dirty="0" smtClean="0">
                <a:solidFill>
                  <a:srgbClr val="FF0066"/>
                </a:solidFill>
              </a:rPr>
              <a:t> </a:t>
            </a:r>
            <a:r>
              <a:rPr lang="en-US" sz="2800" b="1" dirty="0">
                <a:solidFill>
                  <a:srgbClr val="FF0066"/>
                </a:solidFill>
              </a:rPr>
              <a:t>physical examination </a:t>
            </a:r>
            <a:r>
              <a:rPr lang="en-US" sz="2800" b="1" dirty="0"/>
              <a:t>in individuals with iron </a:t>
            </a:r>
            <a:r>
              <a:rPr lang="en-US" sz="2800" b="1" dirty="0" smtClean="0"/>
              <a:t>deficiency (</a:t>
            </a:r>
            <a:r>
              <a:rPr lang="en-US" sz="2800" b="1" dirty="0">
                <a:solidFill>
                  <a:srgbClr val="0000FF"/>
                </a:solidFill>
              </a:rPr>
              <a:t>with</a:t>
            </a:r>
            <a:r>
              <a:rPr lang="en-US" sz="2800" b="1" dirty="0">
                <a:solidFill>
                  <a:srgbClr val="0070C0"/>
                </a:solidFill>
              </a:rPr>
              <a:t> </a:t>
            </a:r>
            <a:r>
              <a:rPr lang="en-US" sz="2800" b="1" dirty="0">
                <a:solidFill>
                  <a:srgbClr val="C00000"/>
                </a:solidFill>
              </a:rPr>
              <a:t>or </a:t>
            </a:r>
            <a:r>
              <a:rPr lang="en-US" sz="2800" b="1" dirty="0">
                <a:solidFill>
                  <a:srgbClr val="0000FF"/>
                </a:solidFill>
              </a:rPr>
              <a:t>without anemia</a:t>
            </a:r>
            <a:r>
              <a:rPr lang="en-US" sz="2800" b="1" dirty="0" smtClean="0"/>
              <a:t>):</a:t>
            </a:r>
          </a:p>
          <a:p>
            <a:pPr algn="l" rtl="0"/>
            <a:endParaRPr lang="en-US" sz="2400" b="1" dirty="0"/>
          </a:p>
          <a:p>
            <a:pPr marL="285750" indent="-285750" algn="l" rtl="0">
              <a:buFont typeface="Wingdings" panose="05000000000000000000" pitchFamily="2" charset="2"/>
              <a:buChar char="§"/>
            </a:pPr>
            <a:r>
              <a:rPr lang="en-US" sz="2400" b="1" dirty="0" smtClean="0"/>
              <a:t>Pallor           </a:t>
            </a:r>
          </a:p>
          <a:p>
            <a:pPr marL="285750" indent="-285750" algn="l" rtl="0">
              <a:buFont typeface="Wingdings" panose="05000000000000000000" pitchFamily="2" charset="2"/>
              <a:buChar char="§"/>
            </a:pPr>
            <a:endParaRPr lang="en-US" sz="2400" b="1" dirty="0"/>
          </a:p>
          <a:p>
            <a:pPr marL="285750" indent="-285750" algn="l" rtl="0">
              <a:buFont typeface="Wingdings" panose="05000000000000000000" pitchFamily="2" charset="2"/>
              <a:buChar char="§"/>
            </a:pPr>
            <a:r>
              <a:rPr lang="en-US" sz="2400" b="1" dirty="0" smtClean="0"/>
              <a:t>Dry </a:t>
            </a:r>
            <a:r>
              <a:rPr lang="en-US" sz="2400" b="1" dirty="0"/>
              <a:t>or rough skin</a:t>
            </a:r>
          </a:p>
          <a:p>
            <a:pPr marL="285750" indent="-285750" algn="l" rtl="0">
              <a:buFont typeface="Wingdings" panose="05000000000000000000" pitchFamily="2" charset="2"/>
              <a:buChar char="§"/>
            </a:pPr>
            <a:endParaRPr lang="en-US" sz="2400" b="1" dirty="0"/>
          </a:p>
          <a:p>
            <a:pPr marL="285750" indent="-285750" algn="l" rtl="0">
              <a:buFont typeface="Wingdings" panose="05000000000000000000" pitchFamily="2" charset="2"/>
              <a:buChar char="§"/>
            </a:pPr>
            <a:r>
              <a:rPr lang="en-US" sz="2400" b="1" dirty="0" smtClean="0"/>
              <a:t>Atrophic </a:t>
            </a:r>
            <a:r>
              <a:rPr lang="en-US" sz="2400" b="1" dirty="0" err="1"/>
              <a:t>glossitis</a:t>
            </a:r>
            <a:r>
              <a:rPr lang="en-US" sz="2400" b="1" dirty="0"/>
              <a:t> with loss of tongue </a:t>
            </a:r>
            <a:r>
              <a:rPr lang="en-US" sz="2400" b="1" dirty="0" smtClean="0"/>
              <a:t>papillae                                                                                 which </a:t>
            </a:r>
            <a:r>
              <a:rPr lang="en-US" sz="2400" b="1" dirty="0"/>
              <a:t>may be accompanied by </a:t>
            </a:r>
            <a:r>
              <a:rPr lang="en-US" sz="2400" b="1" dirty="0">
                <a:solidFill>
                  <a:srgbClr val="FF0066"/>
                </a:solidFill>
              </a:rPr>
              <a:t>tongue pain </a:t>
            </a:r>
            <a:r>
              <a:rPr lang="en-US" sz="2400" b="1" dirty="0"/>
              <a:t>or </a:t>
            </a:r>
            <a:r>
              <a:rPr lang="en-US" sz="2400" b="1" dirty="0">
                <a:solidFill>
                  <a:srgbClr val="FF0066"/>
                </a:solidFill>
              </a:rPr>
              <a:t>dry </a:t>
            </a:r>
            <a:r>
              <a:rPr lang="en-US" sz="2400" b="1" dirty="0" smtClean="0">
                <a:solidFill>
                  <a:srgbClr val="FF0066"/>
                </a:solidFill>
              </a:rPr>
              <a:t>mouth</a:t>
            </a:r>
          </a:p>
          <a:p>
            <a:pPr marL="285750" indent="-285750" algn="l" rtl="0">
              <a:buFont typeface="Wingdings" panose="05000000000000000000" pitchFamily="2" charset="2"/>
              <a:buChar char="§"/>
            </a:pPr>
            <a:endParaRPr lang="en-US" sz="2400" b="1" dirty="0" smtClean="0"/>
          </a:p>
          <a:p>
            <a:pPr algn="l" rtl="0"/>
            <a:endParaRPr lang="en-US" sz="2400" b="1" dirty="0"/>
          </a:p>
          <a:p>
            <a:pPr marL="285750" indent="-285750" algn="l" rtl="0">
              <a:buFont typeface="Wingdings" panose="05000000000000000000" pitchFamily="2" charset="2"/>
              <a:buChar char="§"/>
            </a:pPr>
            <a:r>
              <a:rPr lang="en-US" sz="2400" b="1" dirty="0" err="1" smtClean="0"/>
              <a:t>Cheilosis</a:t>
            </a:r>
            <a:r>
              <a:rPr lang="en-US" sz="2400" b="1" dirty="0" smtClean="0"/>
              <a:t> </a:t>
            </a:r>
            <a:r>
              <a:rPr lang="en-US" sz="2400" b="1" dirty="0"/>
              <a:t>(also called angular </a:t>
            </a:r>
            <a:r>
              <a:rPr lang="en-US" sz="2400" b="1" dirty="0" err="1"/>
              <a:t>cheilitis</a:t>
            </a:r>
            <a:r>
              <a:rPr lang="en-US" sz="2400" b="1" dirty="0"/>
              <a:t>) </a:t>
            </a:r>
            <a:endParaRPr lang="en-US" sz="2400" b="1" dirty="0" smtClean="0"/>
          </a:p>
          <a:p>
            <a:pPr marL="285750" indent="-285750" algn="l" rtl="0">
              <a:buFont typeface="Wingdings" panose="05000000000000000000" pitchFamily="2" charset="2"/>
              <a:buChar char="§"/>
            </a:pPr>
            <a:endParaRPr lang="en-US" sz="2400" b="1" dirty="0"/>
          </a:p>
          <a:p>
            <a:pPr marL="285750" indent="-285750" algn="l" rtl="0">
              <a:buFont typeface="Wingdings" panose="05000000000000000000" pitchFamily="2" charset="2"/>
              <a:buChar char="§"/>
            </a:pPr>
            <a:endParaRPr lang="en-US" sz="2400" b="1" dirty="0"/>
          </a:p>
          <a:p>
            <a:pPr marL="285750" indent="-285750" algn="l" rtl="0">
              <a:buFont typeface="Wingdings" panose="05000000000000000000" pitchFamily="2" charset="2"/>
              <a:buChar char="§"/>
            </a:pPr>
            <a:r>
              <a:rPr lang="en-US" sz="2400" b="1" dirty="0" err="1" smtClean="0"/>
              <a:t>Koilonychia</a:t>
            </a:r>
            <a:r>
              <a:rPr lang="en-US" sz="2400" b="1" dirty="0" smtClean="0"/>
              <a:t> </a:t>
            </a:r>
            <a:r>
              <a:rPr lang="en-US" sz="2400" b="1" dirty="0"/>
              <a:t>(spoon nails) </a:t>
            </a:r>
            <a:endParaRPr lang="en-US" sz="2400" b="1" dirty="0" smtClean="0"/>
          </a:p>
          <a:p>
            <a:pPr marL="285750" indent="-285750" algn="l" rtl="0">
              <a:buFont typeface="Wingdings" panose="05000000000000000000" pitchFamily="2" charset="2"/>
              <a:buChar char="§"/>
            </a:pPr>
            <a:endParaRPr lang="en-US" sz="2400" b="1" dirty="0"/>
          </a:p>
        </p:txBody>
      </p:sp>
      <p:pic>
        <p:nvPicPr>
          <p:cNvPr id="3" name="Picture 2"/>
          <p:cNvPicPr>
            <a:picLocks noChangeAspect="1"/>
          </p:cNvPicPr>
          <p:nvPr/>
        </p:nvPicPr>
        <p:blipFill>
          <a:blip r:embed="rId2"/>
          <a:stretch>
            <a:fillRect/>
          </a:stretch>
        </p:blipFill>
        <p:spPr>
          <a:xfrm>
            <a:off x="9243743" y="137735"/>
            <a:ext cx="2886609" cy="2171403"/>
          </a:xfrm>
          <a:prstGeom prst="rect">
            <a:avLst/>
          </a:prstGeom>
        </p:spPr>
      </p:pic>
      <p:pic>
        <p:nvPicPr>
          <p:cNvPr id="5" name="Picture 4"/>
          <p:cNvPicPr>
            <a:picLocks noChangeAspect="1"/>
          </p:cNvPicPr>
          <p:nvPr/>
        </p:nvPicPr>
        <p:blipFill>
          <a:blip r:embed="rId3"/>
          <a:stretch>
            <a:fillRect/>
          </a:stretch>
        </p:blipFill>
        <p:spPr>
          <a:xfrm>
            <a:off x="9243743" y="2611333"/>
            <a:ext cx="2886609" cy="1631688"/>
          </a:xfrm>
          <a:prstGeom prst="rect">
            <a:avLst/>
          </a:prstGeom>
        </p:spPr>
      </p:pic>
      <p:pic>
        <p:nvPicPr>
          <p:cNvPr id="6" name="Picture 5"/>
          <p:cNvPicPr>
            <a:picLocks noChangeAspect="1"/>
          </p:cNvPicPr>
          <p:nvPr/>
        </p:nvPicPr>
        <p:blipFill>
          <a:blip r:embed="rId4"/>
          <a:stretch>
            <a:fillRect/>
          </a:stretch>
        </p:blipFill>
        <p:spPr>
          <a:xfrm>
            <a:off x="9243742" y="4453666"/>
            <a:ext cx="2886609" cy="2127678"/>
          </a:xfrm>
          <a:prstGeom prst="rect">
            <a:avLst/>
          </a:prstGeom>
        </p:spPr>
      </p:pic>
      <p:sp>
        <p:nvSpPr>
          <p:cNvPr id="7" name="Rectangle 6"/>
          <p:cNvSpPr/>
          <p:nvPr/>
        </p:nvSpPr>
        <p:spPr>
          <a:xfrm>
            <a:off x="9757308" y="1738976"/>
            <a:ext cx="1859484" cy="369332"/>
          </a:xfrm>
          <a:prstGeom prst="rect">
            <a:avLst/>
          </a:prstGeom>
        </p:spPr>
        <p:txBody>
          <a:bodyPr wrap="none">
            <a:spAutoFit/>
          </a:bodyPr>
          <a:lstStyle/>
          <a:p>
            <a:r>
              <a:rPr lang="en-US" b="1" dirty="0"/>
              <a:t>Atrophic </a:t>
            </a:r>
            <a:r>
              <a:rPr lang="en-US" b="1" dirty="0" err="1"/>
              <a:t>glossitis</a:t>
            </a:r>
            <a:r>
              <a:rPr lang="en-US" b="1" dirty="0"/>
              <a:t> </a:t>
            </a:r>
            <a:endParaRPr lang="fa-IR" b="1" dirty="0"/>
          </a:p>
        </p:txBody>
      </p:sp>
      <p:sp>
        <p:nvSpPr>
          <p:cNvPr id="8" name="Rectangle 7"/>
          <p:cNvSpPr/>
          <p:nvPr/>
        </p:nvSpPr>
        <p:spPr>
          <a:xfrm>
            <a:off x="10247502" y="3709549"/>
            <a:ext cx="1072731" cy="369332"/>
          </a:xfrm>
          <a:prstGeom prst="rect">
            <a:avLst/>
          </a:prstGeom>
        </p:spPr>
        <p:txBody>
          <a:bodyPr wrap="none">
            <a:spAutoFit/>
          </a:bodyPr>
          <a:lstStyle/>
          <a:p>
            <a:r>
              <a:rPr lang="en-US" b="1" dirty="0" err="1"/>
              <a:t>Cheilosis</a:t>
            </a:r>
            <a:r>
              <a:rPr lang="en-US" b="1" dirty="0"/>
              <a:t> </a:t>
            </a:r>
          </a:p>
        </p:txBody>
      </p:sp>
    </p:spTree>
    <p:extLst>
      <p:ext uri="{BB962C8B-B14F-4D97-AF65-F5344CB8AC3E}">
        <p14:creationId xmlns:p14="http://schemas.microsoft.com/office/powerpoint/2010/main" val="1990815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720761" y="1538342"/>
            <a:ext cx="10736132" cy="3065929"/>
          </a:xfrm>
          <a:prstGeom prst="ellipse">
            <a:avLst/>
          </a:prstGeom>
          <a:solidFill>
            <a:schemeClr val="accent6">
              <a:lumMod val="20000"/>
              <a:lumOff val="80000"/>
            </a:schemeClr>
          </a:solid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solidFill>
                  <a:srgbClr val="C00000"/>
                </a:solidFill>
              </a:rPr>
              <a:t>Clinical consequences of iron deficiency anemia </a:t>
            </a:r>
            <a:r>
              <a:rPr lang="en-US" sz="4000" b="1" dirty="0" smtClean="0">
                <a:solidFill>
                  <a:srgbClr val="0000FF"/>
                </a:solidFill>
              </a:rPr>
              <a:t>in </a:t>
            </a:r>
            <a:r>
              <a:rPr lang="en-US" sz="4000" b="1" dirty="0" smtClean="0">
                <a:solidFill>
                  <a:srgbClr val="C00000"/>
                </a:solidFill>
              </a:rPr>
              <a:t>pregnancy </a:t>
            </a:r>
            <a:endParaRPr lang="en-US" sz="4000" b="1" dirty="0">
              <a:solidFill>
                <a:srgbClr val="C00000"/>
              </a:solidFill>
            </a:endParaRPr>
          </a:p>
        </p:txBody>
      </p:sp>
    </p:spTree>
    <p:extLst>
      <p:ext uri="{BB962C8B-B14F-4D97-AF65-F5344CB8AC3E}">
        <p14:creationId xmlns:p14="http://schemas.microsoft.com/office/powerpoint/2010/main" val="810540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09" y="96178"/>
            <a:ext cx="11897958" cy="6617196"/>
          </a:xfrm>
          <a:prstGeom prst="rect">
            <a:avLst/>
          </a:prstGeom>
          <a:solidFill>
            <a:schemeClr val="accent6">
              <a:lumMod val="20000"/>
              <a:lumOff val="80000"/>
            </a:schemeClr>
          </a:solidFill>
          <a:ln w="28575">
            <a:solidFill>
              <a:srgbClr val="FF3399"/>
            </a:solidFill>
          </a:ln>
        </p:spPr>
        <p:txBody>
          <a:bodyPr wrap="square">
            <a:spAutoFit/>
          </a:bodyPr>
          <a:lstStyle/>
          <a:p>
            <a:pPr marL="342900" indent="-342900" algn="l" rtl="0">
              <a:buFont typeface="Wingdings" panose="05000000000000000000" pitchFamily="2" charset="2"/>
              <a:buChar char="§"/>
            </a:pPr>
            <a:endParaRPr lang="en-US" sz="2000" b="1" dirty="0" smtClean="0"/>
          </a:p>
          <a:p>
            <a:pPr marL="342900" lvl="0" indent="-342900" algn="l" rtl="0">
              <a:buFont typeface="Wingdings" panose="05000000000000000000" pitchFamily="2" charset="2"/>
              <a:buChar char="§"/>
            </a:pPr>
            <a:r>
              <a:rPr lang="en-US" sz="2400" b="1" dirty="0">
                <a:solidFill>
                  <a:prstClr val="black"/>
                </a:solidFill>
              </a:rPr>
              <a:t>Maternal anemia is associated with higher rates of </a:t>
            </a:r>
            <a:r>
              <a:rPr lang="en-US" sz="2400" b="1" dirty="0">
                <a:solidFill>
                  <a:srgbClr val="FF0066"/>
                </a:solidFill>
              </a:rPr>
              <a:t>intrauterine growth restriction</a:t>
            </a:r>
            <a:r>
              <a:rPr lang="en-US" sz="2400" b="1" dirty="0">
                <a:solidFill>
                  <a:prstClr val="black"/>
                </a:solidFill>
              </a:rPr>
              <a:t>, </a:t>
            </a:r>
            <a:r>
              <a:rPr lang="en-US" sz="2400" b="1" dirty="0">
                <a:solidFill>
                  <a:srgbClr val="C00000"/>
                </a:solidFill>
              </a:rPr>
              <a:t>preterm birth</a:t>
            </a:r>
            <a:r>
              <a:rPr lang="en-US" sz="2400" b="1" dirty="0">
                <a:solidFill>
                  <a:prstClr val="black"/>
                </a:solidFill>
              </a:rPr>
              <a:t>, </a:t>
            </a:r>
            <a:r>
              <a:rPr lang="en-US" sz="2400" b="1" dirty="0">
                <a:solidFill>
                  <a:srgbClr val="FF0066"/>
                </a:solidFill>
              </a:rPr>
              <a:t>low APGAR scores</a:t>
            </a:r>
            <a:r>
              <a:rPr lang="en-US" sz="2400" b="1" dirty="0">
                <a:solidFill>
                  <a:prstClr val="black"/>
                </a:solidFill>
              </a:rPr>
              <a:t>, </a:t>
            </a:r>
            <a:r>
              <a:rPr lang="en-US" sz="2400" b="1" dirty="0">
                <a:solidFill>
                  <a:srgbClr val="C00000"/>
                </a:solidFill>
              </a:rPr>
              <a:t>preeclampsia</a:t>
            </a:r>
            <a:r>
              <a:rPr lang="en-US" sz="2400" b="1" dirty="0">
                <a:solidFill>
                  <a:prstClr val="black"/>
                </a:solidFill>
              </a:rPr>
              <a:t>, and increased </a:t>
            </a:r>
            <a:r>
              <a:rPr lang="en-US" sz="2400" b="1" dirty="0">
                <a:solidFill>
                  <a:srgbClr val="FF0066"/>
                </a:solidFill>
              </a:rPr>
              <a:t>perinatal mortality </a:t>
            </a:r>
            <a:r>
              <a:rPr lang="en-US" sz="2400" b="1" dirty="0">
                <a:solidFill>
                  <a:prstClr val="black"/>
                </a:solidFill>
              </a:rPr>
              <a:t>. </a:t>
            </a:r>
          </a:p>
          <a:p>
            <a:pPr algn="ctr" rtl="0"/>
            <a:r>
              <a:rPr lang="en-US" sz="2400" b="1" dirty="0" smtClean="0">
                <a:solidFill>
                  <a:srgbClr val="FF0066"/>
                </a:solidFill>
              </a:rPr>
              <a:t> </a:t>
            </a:r>
            <a:endParaRPr lang="en-US" sz="2400" b="1" dirty="0">
              <a:solidFill>
                <a:srgbClr val="FF0066"/>
              </a:solidFill>
            </a:endParaRPr>
          </a:p>
          <a:p>
            <a:pPr algn="l" rtl="0"/>
            <a:endParaRPr lang="en-US" sz="2400" b="1" dirty="0"/>
          </a:p>
          <a:p>
            <a:pPr marL="342900" indent="-342900" algn="l" rtl="0">
              <a:buFont typeface="Wingdings" panose="05000000000000000000" pitchFamily="2" charset="2"/>
              <a:buChar char="§"/>
            </a:pPr>
            <a:r>
              <a:rPr lang="en-US" sz="2400" b="1" dirty="0" smtClean="0"/>
              <a:t>Women </a:t>
            </a:r>
            <a:r>
              <a:rPr lang="en-US" sz="2400" b="1" dirty="0"/>
              <a:t>with iron deficiency report higher rates of </a:t>
            </a:r>
            <a:r>
              <a:rPr lang="en-US" sz="2400" b="1" dirty="0">
                <a:solidFill>
                  <a:srgbClr val="FF0066"/>
                </a:solidFill>
              </a:rPr>
              <a:t>fatigue</a:t>
            </a:r>
            <a:r>
              <a:rPr lang="en-US" sz="2400" b="1" dirty="0"/>
              <a:t> and are at greater risk of </a:t>
            </a:r>
            <a:r>
              <a:rPr lang="en-US" sz="2400" b="1" dirty="0">
                <a:solidFill>
                  <a:srgbClr val="FF0066"/>
                </a:solidFill>
              </a:rPr>
              <a:t>postpartum depression </a:t>
            </a:r>
            <a:r>
              <a:rPr lang="en-US" sz="2400" b="1" dirty="0" smtClean="0"/>
              <a:t>.</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 Iron </a:t>
            </a:r>
            <a:r>
              <a:rPr lang="en-US" sz="2400" b="1" dirty="0"/>
              <a:t>deficiency anemia during pregnancy may</a:t>
            </a:r>
            <a:r>
              <a:rPr lang="en-US" sz="2400" b="1" dirty="0">
                <a:solidFill>
                  <a:srgbClr val="FF0066"/>
                </a:solidFill>
              </a:rPr>
              <a:t> increase </a:t>
            </a:r>
            <a:r>
              <a:rPr lang="en-US" sz="2400" b="1" dirty="0"/>
              <a:t>the risk of </a:t>
            </a:r>
            <a:r>
              <a:rPr lang="en-US" sz="2400" b="1" dirty="0">
                <a:solidFill>
                  <a:srgbClr val="FF0066"/>
                </a:solidFill>
              </a:rPr>
              <a:t>postpartum hemorrhage </a:t>
            </a:r>
            <a:r>
              <a:rPr lang="en-US" sz="2400" b="1" dirty="0" smtClean="0"/>
              <a:t>. </a:t>
            </a:r>
          </a:p>
          <a:p>
            <a:pPr algn="l" rtl="0"/>
            <a:endParaRPr lang="en-US" sz="2400" b="1" dirty="0"/>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Studies </a:t>
            </a:r>
            <a:r>
              <a:rPr lang="en-US" sz="2400" b="1" dirty="0"/>
              <a:t>suggest that </a:t>
            </a:r>
            <a:r>
              <a:rPr lang="en-US" sz="2400" b="1" dirty="0">
                <a:solidFill>
                  <a:srgbClr val="FF0066"/>
                </a:solidFill>
              </a:rPr>
              <a:t>neonates</a:t>
            </a:r>
            <a:r>
              <a:rPr lang="en-US" sz="2400" b="1" dirty="0"/>
              <a:t> born to women with iron deficiency anemia have </a:t>
            </a:r>
            <a:r>
              <a:rPr lang="en-US" sz="2400" b="1" dirty="0">
                <a:solidFill>
                  <a:srgbClr val="FF0066"/>
                </a:solidFill>
              </a:rPr>
              <a:t>neurocognitive deficits </a:t>
            </a:r>
            <a:r>
              <a:rPr lang="en-US" sz="2400" b="1" dirty="0"/>
              <a:t>that may last into childhood, however larger longitudinal studies are required to confirm these findings </a:t>
            </a:r>
            <a:r>
              <a:rPr lang="en-US" sz="2400" b="1" dirty="0" smtClean="0"/>
              <a:t>.</a:t>
            </a:r>
          </a:p>
          <a:p>
            <a:pPr algn="l" rtl="0"/>
            <a:endParaRPr lang="en-US" sz="2400" b="1" dirty="0"/>
          </a:p>
          <a:p>
            <a:pPr algn="l" rtl="0"/>
            <a:endParaRPr lang="fa-IR" sz="2000" b="1" dirty="0"/>
          </a:p>
        </p:txBody>
      </p:sp>
    </p:spTree>
    <p:extLst>
      <p:ext uri="{BB962C8B-B14F-4D97-AF65-F5344CB8AC3E}">
        <p14:creationId xmlns:p14="http://schemas.microsoft.com/office/powerpoint/2010/main" val="1578668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972" y="275266"/>
            <a:ext cx="11618258" cy="6309420"/>
          </a:xfrm>
          <a:prstGeom prst="rect">
            <a:avLst/>
          </a:prstGeom>
          <a:solidFill>
            <a:schemeClr val="accent6">
              <a:lumMod val="20000"/>
              <a:lumOff val="80000"/>
            </a:schemeClr>
          </a:solidFill>
          <a:ln w="28575">
            <a:solidFill>
              <a:srgbClr val="FF3399"/>
            </a:solidFill>
          </a:ln>
        </p:spPr>
        <p:txBody>
          <a:bodyPr wrap="square">
            <a:spAutoFit/>
          </a:bodyPr>
          <a:lstStyle/>
          <a:p>
            <a:pPr marL="457200" lvl="0" indent="-457200" algn="l" rtl="0">
              <a:buFont typeface="Wingdings" panose="05000000000000000000" pitchFamily="2" charset="2"/>
              <a:buChar char="q"/>
            </a:pPr>
            <a:endParaRPr lang="en-US" sz="2800" b="1" dirty="0" smtClean="0">
              <a:solidFill>
                <a:srgbClr val="FF0066"/>
              </a:solidFill>
            </a:endParaRPr>
          </a:p>
          <a:p>
            <a:pPr marL="457200" lvl="0" indent="-457200" algn="l" rtl="0">
              <a:buFont typeface="Wingdings" panose="05000000000000000000" pitchFamily="2" charset="2"/>
              <a:buChar char="q"/>
            </a:pPr>
            <a:endParaRPr lang="en-US" sz="2800" b="1" dirty="0" smtClean="0">
              <a:solidFill>
                <a:srgbClr val="C00000"/>
              </a:solidFill>
            </a:endParaRPr>
          </a:p>
          <a:p>
            <a:pPr marL="457200" lvl="0" indent="-457200" algn="l" rtl="0">
              <a:buFont typeface="Wingdings" panose="05000000000000000000" pitchFamily="2" charset="2"/>
              <a:buChar char="q"/>
            </a:pPr>
            <a:r>
              <a:rPr lang="en-US" sz="3200" b="1" dirty="0" smtClean="0">
                <a:solidFill>
                  <a:srgbClr val="C00000"/>
                </a:solidFill>
              </a:rPr>
              <a:t>Clinical consequences of iron deficiency anemia in pregnancy </a:t>
            </a:r>
            <a:endParaRPr lang="en-US" sz="3200" b="1" dirty="0">
              <a:solidFill>
                <a:srgbClr val="C00000"/>
              </a:solidFill>
            </a:endParaRPr>
          </a:p>
          <a:p>
            <a:pPr algn="l" rtl="0"/>
            <a:endParaRPr lang="en-US" sz="2400" b="1" dirty="0" smtClean="0"/>
          </a:p>
          <a:p>
            <a:pPr algn="l" rtl="0"/>
            <a:endParaRPr lang="en-US" sz="2400" b="1" baseline="30000" dirty="0" smtClean="0"/>
          </a:p>
          <a:p>
            <a:pPr marL="342900" indent="-342900" algn="l" rtl="0">
              <a:buFont typeface="Wingdings" panose="05000000000000000000" pitchFamily="2" charset="2"/>
              <a:buChar char="§"/>
            </a:pPr>
            <a:endParaRPr lang="en-US" sz="2400" b="1" baseline="30000" dirty="0"/>
          </a:p>
          <a:p>
            <a:pPr marL="342900" indent="-342900" algn="l" rtl="0">
              <a:buFont typeface="Wingdings" panose="05000000000000000000" pitchFamily="2" charset="2"/>
              <a:buChar char="§"/>
            </a:pPr>
            <a:r>
              <a:rPr lang="en-US" sz="2400" b="1" dirty="0" smtClean="0"/>
              <a:t> In a Swedish study, </a:t>
            </a:r>
            <a:r>
              <a:rPr lang="en-US" sz="2400" b="1" dirty="0" err="1" smtClean="0"/>
              <a:t>Wiegersma</a:t>
            </a:r>
            <a:r>
              <a:rPr lang="en-US" sz="2400" b="1" dirty="0" smtClean="0"/>
              <a:t> et al found that iron deficiency anemia diagnosed </a:t>
            </a:r>
            <a:r>
              <a:rPr lang="en-US" sz="2400" b="1" dirty="0" smtClean="0"/>
              <a:t>         </a:t>
            </a:r>
            <a:r>
              <a:rPr lang="en-US" sz="2400" b="1" dirty="0" smtClean="0">
                <a:solidFill>
                  <a:srgbClr val="C00000"/>
                </a:solidFill>
              </a:rPr>
              <a:t>at ≤ 30 weeks </a:t>
            </a:r>
            <a:r>
              <a:rPr lang="en-US" sz="2400" b="1" dirty="0" smtClean="0"/>
              <a:t>increased the risk of </a:t>
            </a:r>
            <a:r>
              <a:rPr lang="en-US" sz="2400" b="1" dirty="0" smtClean="0">
                <a:solidFill>
                  <a:srgbClr val="C00000"/>
                </a:solidFill>
              </a:rPr>
              <a:t>autism</a:t>
            </a:r>
            <a:r>
              <a:rPr lang="en-US" sz="2400" b="1" dirty="0" smtClean="0"/>
              <a:t> spectrum disorder, </a:t>
            </a:r>
            <a:r>
              <a:rPr lang="en-US" sz="2400" b="1" dirty="0" smtClean="0">
                <a:solidFill>
                  <a:srgbClr val="C00000"/>
                </a:solidFill>
              </a:rPr>
              <a:t>attention deficit</a:t>
            </a:r>
            <a:r>
              <a:rPr lang="en-US" sz="2400" b="1" dirty="0" smtClean="0"/>
              <a:t>/</a:t>
            </a:r>
            <a:r>
              <a:rPr lang="en-US" sz="2400" b="1" dirty="0" smtClean="0">
                <a:solidFill>
                  <a:srgbClr val="0070C0"/>
                </a:solidFill>
              </a:rPr>
              <a:t>hyperactivity </a:t>
            </a:r>
            <a:r>
              <a:rPr lang="en-US" sz="2400" b="1" dirty="0" smtClean="0"/>
              <a:t>disorder, and </a:t>
            </a:r>
            <a:r>
              <a:rPr lang="en-US" sz="2400" b="1" dirty="0" smtClean="0">
                <a:solidFill>
                  <a:srgbClr val="C00000"/>
                </a:solidFill>
              </a:rPr>
              <a:t>intellectual disability </a:t>
            </a:r>
            <a:r>
              <a:rPr lang="en-US" sz="2400" b="1" dirty="0" smtClean="0"/>
              <a:t>in children.</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solidFill>
                <a:srgbClr val="0000FF"/>
              </a:solidFill>
            </a:endParaRPr>
          </a:p>
          <a:p>
            <a:pPr marL="342900" indent="-342900" algn="l" rtl="0">
              <a:buFont typeface="Wingdings" panose="05000000000000000000" pitchFamily="2" charset="2"/>
              <a:buChar char="§"/>
            </a:pPr>
            <a:r>
              <a:rPr lang="en-US" sz="2400" b="1" dirty="0">
                <a:solidFill>
                  <a:srgbClr val="0000FF"/>
                </a:solidFill>
              </a:rPr>
              <a:t>Severe anemia </a:t>
            </a:r>
            <a:r>
              <a:rPr lang="en-US" sz="2400" b="1" dirty="0">
                <a:solidFill>
                  <a:prstClr val="black"/>
                </a:solidFill>
              </a:rPr>
              <a:t>with maternal hemoglobin levels </a:t>
            </a:r>
            <a:r>
              <a:rPr lang="en-US" sz="2400" b="1" dirty="0">
                <a:solidFill>
                  <a:srgbClr val="FF0066"/>
                </a:solidFill>
              </a:rPr>
              <a:t>less than 6 g/</a:t>
            </a:r>
            <a:r>
              <a:rPr lang="en-US" sz="2400" b="1" dirty="0" err="1">
                <a:solidFill>
                  <a:srgbClr val="FF0066"/>
                </a:solidFill>
              </a:rPr>
              <a:t>dL</a:t>
            </a:r>
            <a:r>
              <a:rPr lang="en-US" sz="2400" b="1" dirty="0">
                <a:solidFill>
                  <a:srgbClr val="FF0066"/>
                </a:solidFill>
              </a:rPr>
              <a:t> </a:t>
            </a:r>
            <a:r>
              <a:rPr lang="en-US" sz="2400" b="1" dirty="0">
                <a:solidFill>
                  <a:prstClr val="black"/>
                </a:solidFill>
              </a:rPr>
              <a:t>has been associated with abnormal fetal oxygenation, resulting in </a:t>
            </a:r>
            <a:r>
              <a:rPr lang="en-US" sz="2400" b="1" dirty="0" err="1">
                <a:solidFill>
                  <a:prstClr val="black"/>
                </a:solidFill>
              </a:rPr>
              <a:t>nonreassuring</a:t>
            </a:r>
            <a:r>
              <a:rPr lang="en-US" sz="2400" b="1" dirty="0">
                <a:solidFill>
                  <a:prstClr val="black"/>
                </a:solidFill>
              </a:rPr>
              <a:t> FHR patterns, reduced amniotic fluid volume, fetal cerebral vasodilatation, and fetal death </a:t>
            </a:r>
            <a:r>
              <a:rPr lang="en-US" sz="2400" b="1" dirty="0" smtClean="0">
                <a:solidFill>
                  <a:prstClr val="black"/>
                </a:solidFill>
              </a:rPr>
              <a:t>.</a:t>
            </a:r>
          </a:p>
          <a:p>
            <a:pPr marL="342900" indent="-342900" algn="l" rtl="0">
              <a:buFont typeface="Wingdings" panose="05000000000000000000" pitchFamily="2" charset="2"/>
              <a:buChar char="§"/>
            </a:pPr>
            <a:endParaRPr lang="en-US" sz="2400" b="1" dirty="0">
              <a:solidFill>
                <a:prstClr val="black"/>
              </a:solidFill>
            </a:endParaRP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fa-IR" sz="2400" b="1" dirty="0"/>
          </a:p>
        </p:txBody>
      </p:sp>
    </p:spTree>
    <p:extLst>
      <p:ext uri="{BB962C8B-B14F-4D97-AF65-F5344CB8AC3E}">
        <p14:creationId xmlns:p14="http://schemas.microsoft.com/office/powerpoint/2010/main" val="2202702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37" y="241726"/>
            <a:ext cx="11758108" cy="6370975"/>
          </a:xfrm>
          <a:prstGeom prst="rect">
            <a:avLst/>
          </a:prstGeom>
          <a:solidFill>
            <a:schemeClr val="accent6">
              <a:lumMod val="20000"/>
              <a:lumOff val="80000"/>
            </a:schemeClr>
          </a:solidFill>
          <a:ln w="28575">
            <a:solidFill>
              <a:srgbClr val="FF3399"/>
            </a:solidFill>
          </a:ln>
        </p:spPr>
        <p:txBody>
          <a:bodyPr wrap="square">
            <a:spAutoFit/>
          </a:bodyPr>
          <a:lstStyle/>
          <a:p>
            <a:pPr marL="457200" indent="-457200" algn="l" rtl="0">
              <a:buFont typeface="Wingdings" panose="05000000000000000000" pitchFamily="2" charset="2"/>
              <a:buChar char="q"/>
            </a:pPr>
            <a:endParaRPr lang="en-US" sz="3200" b="1" dirty="0" smtClean="0">
              <a:solidFill>
                <a:srgbClr val="FF0066"/>
              </a:solidFill>
            </a:endParaRPr>
          </a:p>
          <a:p>
            <a:pPr marL="457200" indent="-457200" algn="l" rtl="0">
              <a:buFont typeface="Wingdings" panose="05000000000000000000" pitchFamily="2" charset="2"/>
              <a:buChar char="q"/>
            </a:pPr>
            <a:r>
              <a:rPr lang="en-US" sz="3200" b="1" dirty="0" smtClean="0">
                <a:solidFill>
                  <a:srgbClr val="FF0066"/>
                </a:solidFill>
              </a:rPr>
              <a:t>Raised </a:t>
            </a:r>
            <a:r>
              <a:rPr lang="en-US" sz="3200" b="1" dirty="0" err="1" smtClean="0">
                <a:solidFill>
                  <a:srgbClr val="FF0066"/>
                </a:solidFill>
              </a:rPr>
              <a:t>Hb</a:t>
            </a:r>
            <a:endParaRPr lang="en-US" sz="3200" b="1" dirty="0" smtClean="0">
              <a:solidFill>
                <a:srgbClr val="FF0066"/>
              </a:solidFill>
            </a:endParaRPr>
          </a:p>
          <a:p>
            <a:pPr marL="457200" indent="-457200" algn="l" rtl="0">
              <a:buFont typeface="Wingdings" panose="05000000000000000000" pitchFamily="2" charset="2"/>
              <a:buChar char="q"/>
            </a:pPr>
            <a:endParaRPr lang="en-US" sz="3200" b="1" dirty="0" smtClean="0">
              <a:solidFill>
                <a:srgbClr val="FF0066"/>
              </a:solidFill>
            </a:endParaRPr>
          </a:p>
          <a:p>
            <a:pPr algn="l" rtl="0"/>
            <a:endParaRPr lang="en-US" sz="2400" b="1" dirty="0" smtClean="0"/>
          </a:p>
          <a:p>
            <a:pPr marL="342900" indent="-342900" algn="l" rtl="0">
              <a:buFont typeface="Wingdings" panose="05000000000000000000" pitchFamily="2" charset="2"/>
              <a:buChar char="§"/>
            </a:pPr>
            <a:r>
              <a:rPr lang="en-US" sz="2400" b="1" dirty="0" smtClean="0"/>
              <a:t>A U-shaped association has been observed between maternal </a:t>
            </a:r>
            <a:r>
              <a:rPr lang="en-US" sz="2400" b="1" dirty="0" err="1" smtClean="0"/>
              <a:t>Hb</a:t>
            </a:r>
            <a:r>
              <a:rPr lang="en-US" sz="2400" b="1" dirty="0"/>
              <a:t> </a:t>
            </a:r>
            <a:r>
              <a:rPr lang="en-US" sz="2400" b="1" dirty="0" smtClean="0"/>
              <a:t>concentrations and </a:t>
            </a:r>
            <a:r>
              <a:rPr lang="en-US" sz="2400" b="1" dirty="0" smtClean="0">
                <a:solidFill>
                  <a:srgbClr val="0000FF"/>
                </a:solidFill>
              </a:rPr>
              <a:t>birth weight</a:t>
            </a:r>
            <a:r>
              <a:rPr lang="en-US" sz="2400" b="1" dirty="0" smtClean="0"/>
              <a:t>.</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A large observational study of 54,382 pregnancies showed higher rates of </a:t>
            </a:r>
            <a:r>
              <a:rPr lang="en-US" sz="2400" b="1" dirty="0" smtClean="0">
                <a:solidFill>
                  <a:srgbClr val="FF0066"/>
                </a:solidFill>
              </a:rPr>
              <a:t>perinatal death</a:t>
            </a:r>
            <a:r>
              <a:rPr lang="en-US" sz="2400" b="1" dirty="0" smtClean="0"/>
              <a:t>, </a:t>
            </a:r>
            <a:r>
              <a:rPr lang="en-US" sz="2400" b="1" dirty="0" smtClean="0">
                <a:solidFill>
                  <a:srgbClr val="FF0066"/>
                </a:solidFill>
              </a:rPr>
              <a:t>low birth weights </a:t>
            </a:r>
            <a:r>
              <a:rPr lang="en-US" sz="2400" b="1" dirty="0" smtClean="0"/>
              <a:t>and </a:t>
            </a:r>
            <a:r>
              <a:rPr lang="en-US" sz="2400" b="1" dirty="0" smtClean="0">
                <a:solidFill>
                  <a:srgbClr val="FF0066"/>
                </a:solidFill>
              </a:rPr>
              <a:t>preterm delivery </a:t>
            </a:r>
            <a:r>
              <a:rPr lang="en-US" sz="2400" b="1" dirty="0" smtClean="0"/>
              <a:t>in women with high (</a:t>
            </a:r>
            <a:r>
              <a:rPr lang="en-US" sz="2400" b="1" dirty="0" err="1" smtClean="0">
                <a:solidFill>
                  <a:srgbClr val="0000FF"/>
                </a:solidFill>
              </a:rPr>
              <a:t>Hb</a:t>
            </a:r>
            <a:r>
              <a:rPr lang="en-US" sz="2400" b="1" dirty="0" smtClean="0">
                <a:solidFill>
                  <a:srgbClr val="0000FF"/>
                </a:solidFill>
              </a:rPr>
              <a:t> &gt;13.2g/dl</a:t>
            </a:r>
            <a:r>
              <a:rPr lang="en-US" sz="2400" b="1" dirty="0" smtClean="0"/>
              <a:t>) compared to intermediate </a:t>
            </a:r>
            <a:r>
              <a:rPr lang="en-US" sz="2400" b="1" dirty="0" err="1" smtClean="0"/>
              <a:t>Hb</a:t>
            </a:r>
            <a:r>
              <a:rPr lang="en-US" sz="2400" b="1" dirty="0" smtClean="0"/>
              <a:t> levels, at 13-19 weeks‘ gestation (Murphy et al, 1986). </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Furthermore, a </a:t>
            </a:r>
            <a:r>
              <a:rPr lang="en-US" sz="2400" b="1" dirty="0" smtClean="0">
                <a:solidFill>
                  <a:srgbClr val="0000FF"/>
                </a:solidFill>
              </a:rPr>
              <a:t>booking </a:t>
            </a:r>
            <a:r>
              <a:rPr lang="en-US" sz="2400" b="1" dirty="0" err="1" smtClean="0">
                <a:solidFill>
                  <a:srgbClr val="0000FF"/>
                </a:solidFill>
              </a:rPr>
              <a:t>Hb</a:t>
            </a:r>
            <a:r>
              <a:rPr lang="en-US" sz="2400" b="1" dirty="0" smtClean="0">
                <a:solidFill>
                  <a:srgbClr val="0000FF"/>
                </a:solidFill>
              </a:rPr>
              <a:t> of &gt;14.5g/dl </a:t>
            </a:r>
            <a:r>
              <a:rPr lang="en-US" sz="2400" b="1" dirty="0" smtClean="0"/>
              <a:t>was associated with a </a:t>
            </a:r>
            <a:r>
              <a:rPr lang="en-US" sz="2400" b="1" dirty="0" smtClean="0">
                <a:solidFill>
                  <a:srgbClr val="FF0066"/>
                </a:solidFill>
              </a:rPr>
              <a:t>42% risk </a:t>
            </a:r>
            <a:r>
              <a:rPr lang="en-US" sz="2400" b="1" dirty="0" smtClean="0"/>
              <a:t>of subsequent </a:t>
            </a:r>
            <a:r>
              <a:rPr lang="en-US" sz="2400" b="1" dirty="0" smtClean="0">
                <a:solidFill>
                  <a:srgbClr val="FF0066"/>
                </a:solidFill>
              </a:rPr>
              <a:t>hypertension</a:t>
            </a:r>
            <a:r>
              <a:rPr lang="en-US" sz="2400" b="1" dirty="0" smtClean="0"/>
              <a:t> in </a:t>
            </a:r>
            <a:r>
              <a:rPr lang="en-US" sz="2400" b="1" dirty="0" err="1" smtClean="0"/>
              <a:t>primiparips</a:t>
            </a:r>
            <a:r>
              <a:rPr lang="en-US" sz="2400" b="1" dirty="0" smtClean="0"/>
              <a:t>.</a:t>
            </a:r>
          </a:p>
          <a:p>
            <a:pPr algn="l" rtl="0"/>
            <a:endParaRPr lang="fa-IR" sz="2400" b="1" dirty="0"/>
          </a:p>
        </p:txBody>
      </p:sp>
    </p:spTree>
    <p:extLst>
      <p:ext uri="{BB962C8B-B14F-4D97-AF65-F5344CB8AC3E}">
        <p14:creationId xmlns:p14="http://schemas.microsoft.com/office/powerpoint/2010/main" val="2172452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268939" y="1376978"/>
            <a:ext cx="11672047" cy="3065929"/>
          </a:xfrm>
          <a:prstGeom prst="ellipse">
            <a:avLst/>
          </a:prstGeom>
          <a:solidFill>
            <a:srgbClr val="FFC000"/>
          </a:solid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smtClean="0">
                <a:solidFill>
                  <a:srgbClr val="0000FF"/>
                </a:solidFill>
              </a:rPr>
              <a:t>Treatment OF IRON DEFICIENCY</a:t>
            </a:r>
            <a:endParaRPr lang="en-US" sz="4800" b="1" dirty="0">
              <a:solidFill>
                <a:srgbClr val="0000FF"/>
              </a:solidFill>
            </a:endParaRPr>
          </a:p>
        </p:txBody>
      </p:sp>
    </p:spTree>
    <p:extLst>
      <p:ext uri="{BB962C8B-B14F-4D97-AF65-F5344CB8AC3E}">
        <p14:creationId xmlns:p14="http://schemas.microsoft.com/office/powerpoint/2010/main" val="392247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5" y="167690"/>
            <a:ext cx="11822653" cy="6555641"/>
          </a:xfrm>
          <a:prstGeom prst="rect">
            <a:avLst/>
          </a:prstGeom>
          <a:solidFill>
            <a:schemeClr val="accent6">
              <a:lumMod val="20000"/>
              <a:lumOff val="80000"/>
            </a:schemeClr>
          </a:solidFill>
          <a:ln w="19050">
            <a:solidFill>
              <a:srgbClr val="FF3399"/>
            </a:solidFill>
          </a:ln>
        </p:spPr>
        <p:txBody>
          <a:bodyPr wrap="square">
            <a:spAutoFit/>
          </a:bodyPr>
          <a:lstStyle/>
          <a:p>
            <a:pPr marL="457200" indent="-457200" algn="l" rtl="0">
              <a:buFont typeface="Wingdings" panose="05000000000000000000" pitchFamily="2" charset="2"/>
              <a:buChar char="q"/>
            </a:pPr>
            <a:endParaRPr lang="en-US" sz="2800" b="1" dirty="0" smtClean="0">
              <a:solidFill>
                <a:srgbClr val="C00000"/>
              </a:solidFill>
            </a:endParaRPr>
          </a:p>
          <a:p>
            <a:pPr marL="457200" indent="-457200" algn="l" rtl="0">
              <a:buFont typeface="Wingdings" panose="05000000000000000000" pitchFamily="2" charset="2"/>
              <a:buChar char="q"/>
            </a:pPr>
            <a:r>
              <a:rPr lang="en-US" sz="3600" b="1" dirty="0" smtClean="0">
                <a:solidFill>
                  <a:srgbClr val="C00000"/>
                </a:solidFill>
              </a:rPr>
              <a:t>Anemia in Pregnancy</a:t>
            </a:r>
          </a:p>
          <a:p>
            <a:pPr algn="l" rtl="0"/>
            <a:endParaRPr lang="en-US" sz="3200" b="1" dirty="0" smtClean="0">
              <a:solidFill>
                <a:srgbClr val="C00000"/>
              </a:solidFill>
            </a:endParaRPr>
          </a:p>
          <a:p>
            <a:pPr algn="l" rtl="0"/>
            <a:endParaRPr lang="en-US" sz="2800" b="1" dirty="0">
              <a:solidFill>
                <a:srgbClr val="C00000"/>
              </a:solidFill>
            </a:endParaRPr>
          </a:p>
          <a:p>
            <a:pPr marL="457200" indent="-457200" algn="l" rtl="0">
              <a:buFont typeface="Wingdings" panose="05000000000000000000" pitchFamily="2" charset="2"/>
              <a:buChar char="§"/>
            </a:pPr>
            <a:r>
              <a:rPr lang="en-US" sz="2800" b="1" dirty="0" smtClean="0"/>
              <a:t>Anemia in pregnancy is a global health problem.</a:t>
            </a:r>
          </a:p>
          <a:p>
            <a:pPr algn="l" rtl="0"/>
            <a:endParaRPr lang="en-US" sz="2800" b="1" dirty="0" smtClean="0"/>
          </a:p>
          <a:p>
            <a:pPr marL="342900" indent="-342900" algn="l" rtl="0">
              <a:buFont typeface="Wingdings" panose="05000000000000000000" pitchFamily="2" charset="2"/>
              <a:buChar char="§"/>
            </a:pPr>
            <a:endParaRPr lang="en-US" sz="2800" b="1" dirty="0"/>
          </a:p>
          <a:p>
            <a:pPr marL="342900" indent="-342900" algn="l" rtl="0">
              <a:buFont typeface="Wingdings" panose="05000000000000000000" pitchFamily="2" charset="2"/>
              <a:buChar char="§"/>
            </a:pPr>
            <a:r>
              <a:rPr lang="en-US" sz="2800" b="1" dirty="0" smtClean="0"/>
              <a:t> An estimated </a:t>
            </a:r>
            <a:r>
              <a:rPr lang="en-US" sz="2800" b="1" dirty="0" smtClean="0">
                <a:solidFill>
                  <a:srgbClr val="C00000"/>
                </a:solidFill>
              </a:rPr>
              <a:t>30 percent </a:t>
            </a:r>
            <a:r>
              <a:rPr lang="en-US" sz="2800" b="1" dirty="0" smtClean="0"/>
              <a:t>of </a:t>
            </a:r>
            <a:r>
              <a:rPr lang="en-US" sz="2800" b="1" dirty="0" smtClean="0">
                <a:solidFill>
                  <a:srgbClr val="C00000"/>
                </a:solidFill>
              </a:rPr>
              <a:t>reproductive-age females </a:t>
            </a:r>
            <a:r>
              <a:rPr lang="en-US" sz="2800" b="1" dirty="0" smtClean="0"/>
              <a:t>are anemic .</a:t>
            </a:r>
          </a:p>
          <a:p>
            <a:pPr algn="l" rtl="0"/>
            <a:endParaRPr lang="en-US" sz="2800" b="1" dirty="0" smtClean="0"/>
          </a:p>
          <a:p>
            <a:pPr marL="342900" indent="-342900" algn="l" rtl="0">
              <a:buFont typeface="Wingdings" panose="05000000000000000000" pitchFamily="2" charset="2"/>
              <a:buChar char="§"/>
            </a:pPr>
            <a:endParaRPr lang="en-US" sz="2800" b="1" dirty="0">
              <a:solidFill>
                <a:srgbClr val="C00000"/>
              </a:solidFill>
            </a:endParaRPr>
          </a:p>
          <a:p>
            <a:pPr marL="342900" indent="-342900" algn="l" rtl="0">
              <a:buFont typeface="Wingdings" panose="05000000000000000000" pitchFamily="2" charset="2"/>
              <a:buChar char="§"/>
            </a:pPr>
            <a:r>
              <a:rPr lang="en-US" sz="2800" b="1" dirty="0" smtClean="0">
                <a:solidFill>
                  <a:srgbClr val="C00000"/>
                </a:solidFill>
              </a:rPr>
              <a:t>Among those </a:t>
            </a:r>
            <a:r>
              <a:rPr lang="en-US" sz="2800" b="1" dirty="0" smtClean="0"/>
              <a:t>who are </a:t>
            </a:r>
            <a:r>
              <a:rPr lang="en-US" sz="2800" b="1" dirty="0" smtClean="0">
                <a:solidFill>
                  <a:srgbClr val="C00000"/>
                </a:solidFill>
              </a:rPr>
              <a:t>pregnant</a:t>
            </a:r>
            <a:r>
              <a:rPr lang="en-US" sz="2800" b="1" dirty="0" smtClean="0"/>
              <a:t>, the </a:t>
            </a:r>
            <a:r>
              <a:rPr lang="en-US" sz="2800" b="1" dirty="0" smtClean="0">
                <a:solidFill>
                  <a:srgbClr val="C00000"/>
                </a:solidFill>
              </a:rPr>
              <a:t>prevalence</a:t>
            </a:r>
            <a:r>
              <a:rPr lang="en-US" sz="2800" b="1" dirty="0" smtClean="0"/>
              <a:t> is even </a:t>
            </a:r>
            <a:r>
              <a:rPr lang="en-US" sz="2800" b="1" dirty="0" smtClean="0">
                <a:solidFill>
                  <a:srgbClr val="C00000"/>
                </a:solidFill>
              </a:rPr>
              <a:t>higher</a:t>
            </a:r>
            <a:r>
              <a:rPr lang="en-US" sz="2800" b="1" dirty="0" smtClean="0"/>
              <a:t>; the WHO estimates that over </a:t>
            </a:r>
            <a:r>
              <a:rPr lang="en-US" sz="2800" b="1" dirty="0" smtClean="0">
                <a:solidFill>
                  <a:srgbClr val="C00000"/>
                </a:solidFill>
              </a:rPr>
              <a:t>40 percent </a:t>
            </a:r>
            <a:r>
              <a:rPr lang="en-US" sz="2800" b="1" dirty="0" smtClean="0"/>
              <a:t>of pregnancies are complicated by anemia .</a:t>
            </a:r>
          </a:p>
          <a:p>
            <a:pPr marL="342900" indent="-342900" algn="l" rtl="0">
              <a:buFont typeface="Wingdings" panose="05000000000000000000" pitchFamily="2" charset="2"/>
              <a:buChar char="§"/>
            </a:pPr>
            <a:endParaRPr lang="en-US" sz="2800" b="1" dirty="0" smtClean="0"/>
          </a:p>
          <a:p>
            <a:pPr algn="l" rtl="0"/>
            <a:endParaRPr lang="en-US" sz="2400" b="1" dirty="0" smtClean="0"/>
          </a:p>
          <a:p>
            <a:pPr marL="342900" indent="-342900" algn="l" rtl="0">
              <a:buFont typeface="Wingdings" panose="05000000000000000000" pitchFamily="2" charset="2"/>
              <a:buChar char="§"/>
            </a:pPr>
            <a:endParaRPr lang="en-US" sz="2400" b="1" dirty="0" smtClean="0"/>
          </a:p>
        </p:txBody>
      </p:sp>
    </p:spTree>
    <p:extLst>
      <p:ext uri="{BB962C8B-B14F-4D97-AF65-F5344CB8AC3E}">
        <p14:creationId xmlns:p14="http://schemas.microsoft.com/office/powerpoint/2010/main" val="2074588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22" y="204015"/>
            <a:ext cx="11865683" cy="6463308"/>
          </a:xfrm>
          <a:prstGeom prst="rect">
            <a:avLst/>
          </a:prstGeom>
          <a:solidFill>
            <a:schemeClr val="accent6">
              <a:lumMod val="20000"/>
              <a:lumOff val="80000"/>
            </a:schemeClr>
          </a:solidFill>
          <a:ln w="28575">
            <a:solidFill>
              <a:srgbClr val="FF3399"/>
            </a:solidFill>
          </a:ln>
        </p:spPr>
        <p:txBody>
          <a:bodyPr wrap="square">
            <a:spAutoFit/>
          </a:bodyPr>
          <a:lstStyle/>
          <a:p>
            <a:pPr marL="457200" indent="-457200" algn="l" rtl="0">
              <a:buFont typeface="Wingdings" panose="05000000000000000000" pitchFamily="2" charset="2"/>
              <a:buChar char="q"/>
            </a:pPr>
            <a:endParaRPr lang="en-US" sz="3200" b="1" dirty="0">
              <a:solidFill>
                <a:srgbClr val="FF0066"/>
              </a:solidFill>
            </a:endParaRPr>
          </a:p>
          <a:p>
            <a:pPr marL="457200" indent="-457200" algn="l" rtl="0">
              <a:buFont typeface="Wingdings" panose="05000000000000000000" pitchFamily="2" charset="2"/>
              <a:buChar char="q"/>
            </a:pPr>
            <a:r>
              <a:rPr lang="en-US" sz="3200" b="1" dirty="0">
                <a:solidFill>
                  <a:srgbClr val="C00000"/>
                </a:solidFill>
              </a:rPr>
              <a:t>Treatment of iron </a:t>
            </a:r>
            <a:r>
              <a:rPr lang="en-US" sz="3200" b="1" dirty="0" smtClean="0">
                <a:solidFill>
                  <a:srgbClr val="C00000"/>
                </a:solidFill>
              </a:rPr>
              <a:t>deficiency</a:t>
            </a:r>
          </a:p>
          <a:p>
            <a:pPr algn="l" rtl="0"/>
            <a:r>
              <a:rPr lang="en-US" sz="3200" b="1" dirty="0" smtClean="0">
                <a:solidFill>
                  <a:srgbClr val="FF0066"/>
                </a:solidFill>
              </a:rPr>
              <a:t> </a:t>
            </a:r>
            <a:endParaRPr lang="en-US" sz="3200" b="1" dirty="0">
              <a:solidFill>
                <a:srgbClr val="FF0066"/>
              </a:solidFill>
            </a:endParaRPr>
          </a:p>
          <a:p>
            <a:pPr algn="l" rtl="0"/>
            <a:endParaRPr lang="en-US" dirty="0">
              <a:solidFill>
                <a:prstClr val="black"/>
              </a:solidFill>
            </a:endParaRPr>
          </a:p>
          <a:p>
            <a:pPr marL="342900" indent="-342900" algn="l" rtl="0">
              <a:buFont typeface="Wingdings" panose="05000000000000000000" pitchFamily="2" charset="2"/>
              <a:buChar char="§"/>
            </a:pPr>
            <a:r>
              <a:rPr lang="en-US" sz="2800" b="1" dirty="0">
                <a:solidFill>
                  <a:prstClr val="black"/>
                </a:solidFill>
              </a:rPr>
              <a:t>For most individuals with iron deficiency, especially those diagnosed in the </a:t>
            </a:r>
            <a:r>
              <a:rPr lang="en-US" sz="2800" b="1" dirty="0">
                <a:solidFill>
                  <a:srgbClr val="C00000"/>
                </a:solidFill>
              </a:rPr>
              <a:t>first trimester</a:t>
            </a:r>
            <a:r>
              <a:rPr lang="en-US" sz="2800" b="1" dirty="0">
                <a:solidFill>
                  <a:prstClr val="black"/>
                </a:solidFill>
              </a:rPr>
              <a:t>, we treat with </a:t>
            </a:r>
            <a:r>
              <a:rPr lang="en-US" sz="2800" b="1" dirty="0">
                <a:solidFill>
                  <a:srgbClr val="C00000"/>
                </a:solidFill>
              </a:rPr>
              <a:t>oral iron</a:t>
            </a:r>
            <a:r>
              <a:rPr lang="en-US" sz="2800" b="1" dirty="0" smtClean="0">
                <a:solidFill>
                  <a:prstClr val="black"/>
                </a:solidFill>
              </a:rPr>
              <a:t>.</a:t>
            </a:r>
          </a:p>
          <a:p>
            <a:pPr marL="342900" indent="-342900" algn="l" rtl="0">
              <a:buFont typeface="Wingdings" panose="05000000000000000000" pitchFamily="2" charset="2"/>
              <a:buChar char="§"/>
            </a:pPr>
            <a:endParaRPr lang="en-US" sz="2800" b="1" dirty="0">
              <a:solidFill>
                <a:prstClr val="black"/>
              </a:solidFill>
            </a:endParaRPr>
          </a:p>
          <a:p>
            <a:pPr marL="342900" indent="-342900" algn="l" rtl="0">
              <a:buFont typeface="Wingdings" panose="05000000000000000000" pitchFamily="2" charset="2"/>
              <a:buChar char="§"/>
            </a:pPr>
            <a:endParaRPr lang="en-US" sz="2800" b="1" dirty="0" smtClean="0">
              <a:solidFill>
                <a:prstClr val="black"/>
              </a:solidFill>
            </a:endParaRPr>
          </a:p>
          <a:p>
            <a:pPr marL="342900" indent="-342900" algn="l" rtl="0">
              <a:buFont typeface="Wingdings" panose="05000000000000000000" pitchFamily="2" charset="2"/>
              <a:buChar char="§"/>
            </a:pPr>
            <a:r>
              <a:rPr lang="en-US" sz="2800" b="1" dirty="0" smtClean="0">
                <a:solidFill>
                  <a:prstClr val="black"/>
                </a:solidFill>
              </a:rPr>
              <a:t> </a:t>
            </a:r>
            <a:r>
              <a:rPr lang="en-US" sz="2800" b="1" dirty="0">
                <a:solidFill>
                  <a:srgbClr val="0000FF"/>
                </a:solidFill>
              </a:rPr>
              <a:t>Ferrous sulfate  </a:t>
            </a:r>
            <a:r>
              <a:rPr lang="en-US" sz="2800" b="1" dirty="0">
                <a:solidFill>
                  <a:prstClr val="black"/>
                </a:solidFill>
              </a:rPr>
              <a:t>is the </a:t>
            </a:r>
            <a:r>
              <a:rPr lang="en-US" sz="2800" b="1" dirty="0">
                <a:solidFill>
                  <a:srgbClr val="FF0066"/>
                </a:solidFill>
              </a:rPr>
              <a:t>most commonly </a:t>
            </a:r>
            <a:r>
              <a:rPr lang="en-US" sz="2800" b="1" dirty="0">
                <a:solidFill>
                  <a:prstClr val="black"/>
                </a:solidFill>
              </a:rPr>
              <a:t>prescribed oral formulation. </a:t>
            </a:r>
            <a:endParaRPr lang="en-US" sz="2800" b="1" dirty="0" smtClean="0">
              <a:solidFill>
                <a:prstClr val="black"/>
              </a:solidFill>
            </a:endParaRPr>
          </a:p>
          <a:p>
            <a:pPr marL="342900" indent="-342900" algn="l" rtl="0">
              <a:buFont typeface="Wingdings" panose="05000000000000000000" pitchFamily="2" charset="2"/>
              <a:buChar char="§"/>
            </a:pPr>
            <a:endParaRPr lang="en-US" sz="2800" b="1" dirty="0" smtClean="0">
              <a:solidFill>
                <a:prstClr val="black"/>
              </a:solidFill>
            </a:endParaRPr>
          </a:p>
          <a:p>
            <a:pPr marL="342900" indent="-342900" algn="l" rtl="0">
              <a:buFont typeface="Wingdings" panose="05000000000000000000" pitchFamily="2" charset="2"/>
              <a:buChar char="§"/>
            </a:pPr>
            <a:endParaRPr lang="en-US" sz="2800" b="1" dirty="0" smtClean="0">
              <a:solidFill>
                <a:prstClr val="black"/>
              </a:solidFill>
            </a:endParaRPr>
          </a:p>
          <a:p>
            <a:pPr marL="457200" indent="-457200" algn="l" rtl="0">
              <a:buFont typeface="Wingdings" panose="05000000000000000000" pitchFamily="2" charset="2"/>
              <a:buChar char="§"/>
            </a:pPr>
            <a:r>
              <a:rPr lang="en-US" sz="2800" b="1" dirty="0">
                <a:solidFill>
                  <a:srgbClr val="FF0066"/>
                </a:solidFill>
              </a:rPr>
              <a:t>Dosing </a:t>
            </a:r>
            <a:r>
              <a:rPr lang="en-US" sz="2800" b="1" dirty="0">
                <a:solidFill>
                  <a:prstClr val="black"/>
                </a:solidFill>
              </a:rPr>
              <a:t>– Recommended doses of oral iron range from </a:t>
            </a:r>
            <a:r>
              <a:rPr lang="en-US" sz="2800" b="1" dirty="0">
                <a:solidFill>
                  <a:srgbClr val="C00000"/>
                </a:solidFill>
              </a:rPr>
              <a:t>40</a:t>
            </a:r>
            <a:r>
              <a:rPr lang="en-US" sz="2800" b="1" dirty="0"/>
              <a:t> to </a:t>
            </a:r>
            <a:r>
              <a:rPr lang="en-US" sz="2800" b="1" dirty="0">
                <a:solidFill>
                  <a:srgbClr val="C00000"/>
                </a:solidFill>
              </a:rPr>
              <a:t>200 mg </a:t>
            </a:r>
            <a:r>
              <a:rPr lang="en-US" sz="2800" b="1" dirty="0"/>
              <a:t>elemental</a:t>
            </a:r>
            <a:r>
              <a:rPr lang="en-US" sz="2800" b="1" dirty="0">
                <a:solidFill>
                  <a:srgbClr val="0000FF"/>
                </a:solidFill>
              </a:rPr>
              <a:t> </a:t>
            </a:r>
            <a:r>
              <a:rPr lang="en-US" sz="2800" b="1" dirty="0">
                <a:solidFill>
                  <a:prstClr val="black"/>
                </a:solidFill>
              </a:rPr>
              <a:t>iron </a:t>
            </a:r>
            <a:r>
              <a:rPr lang="en-US" sz="2800" b="1" dirty="0">
                <a:solidFill>
                  <a:srgbClr val="C00000"/>
                </a:solidFill>
              </a:rPr>
              <a:t>per day </a:t>
            </a:r>
            <a:r>
              <a:rPr lang="en-US" sz="2800" b="1" dirty="0" smtClean="0">
                <a:solidFill>
                  <a:prstClr val="black"/>
                </a:solidFill>
              </a:rPr>
              <a:t>. </a:t>
            </a:r>
          </a:p>
          <a:p>
            <a:pPr algn="l" rtl="0"/>
            <a:endParaRPr lang="en-US" sz="2400" b="1" dirty="0" smtClean="0">
              <a:solidFill>
                <a:prstClr val="black"/>
              </a:solidFill>
            </a:endParaRPr>
          </a:p>
          <a:p>
            <a:pPr algn="l" rtl="0"/>
            <a:endParaRPr lang="en-US" sz="2400" b="1" dirty="0">
              <a:solidFill>
                <a:prstClr val="black"/>
              </a:solidFill>
            </a:endParaRPr>
          </a:p>
        </p:txBody>
      </p:sp>
    </p:spTree>
    <p:extLst>
      <p:ext uri="{BB962C8B-B14F-4D97-AF65-F5344CB8AC3E}">
        <p14:creationId xmlns:p14="http://schemas.microsoft.com/office/powerpoint/2010/main" val="1667180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246" y="372087"/>
            <a:ext cx="11510682" cy="6001643"/>
          </a:xfrm>
          <a:prstGeom prst="rect">
            <a:avLst/>
          </a:prstGeom>
          <a:solidFill>
            <a:schemeClr val="accent6">
              <a:lumMod val="20000"/>
              <a:lumOff val="80000"/>
            </a:schemeClr>
          </a:solidFill>
          <a:ln w="28575">
            <a:solidFill>
              <a:srgbClr val="0000FF"/>
            </a:solidFill>
          </a:ln>
        </p:spPr>
        <p:txBody>
          <a:bodyPr wrap="square">
            <a:spAutoFit/>
          </a:bodyPr>
          <a:lstStyle/>
          <a:p>
            <a:pPr marL="342900" indent="-342900" algn="l" rtl="0">
              <a:buFont typeface="Wingdings" panose="05000000000000000000" pitchFamily="2" charset="2"/>
              <a:buChar char="q"/>
            </a:pPr>
            <a:endParaRPr lang="en-US" sz="2400" b="1" dirty="0" smtClean="0">
              <a:solidFill>
                <a:srgbClr val="FF0066"/>
              </a:solidFill>
            </a:endParaRPr>
          </a:p>
          <a:p>
            <a:pPr marL="342900" indent="-342900" algn="l" rtl="0">
              <a:buFont typeface="Wingdings" panose="05000000000000000000" pitchFamily="2" charset="2"/>
              <a:buChar char="q"/>
            </a:pPr>
            <a:r>
              <a:rPr lang="en-US" sz="3200" b="1" dirty="0" smtClean="0">
                <a:solidFill>
                  <a:srgbClr val="FF0066"/>
                </a:solidFill>
              </a:rPr>
              <a:t>Ferrous sulfate</a:t>
            </a:r>
          </a:p>
          <a:p>
            <a:pPr marL="342900" indent="-342900" algn="l" rtl="0">
              <a:buFont typeface="Wingdings" panose="05000000000000000000" pitchFamily="2" charset="2"/>
              <a:buChar char="q"/>
            </a:pPr>
            <a:endParaRPr lang="en-US" sz="3200" b="1" dirty="0" smtClean="0">
              <a:solidFill>
                <a:srgbClr val="FF0066"/>
              </a:solidFill>
            </a:endParaRPr>
          </a:p>
          <a:p>
            <a:pPr algn="l" rtl="0"/>
            <a:endParaRPr lang="en-US" sz="2800" b="1" dirty="0" smtClean="0"/>
          </a:p>
          <a:p>
            <a:pPr marL="342900" indent="-342900" algn="l" rtl="0">
              <a:buFont typeface="Wingdings" panose="05000000000000000000" pitchFamily="2" charset="2"/>
              <a:buChar char="§"/>
            </a:pPr>
            <a:r>
              <a:rPr lang="en-US" sz="2800" b="1" dirty="0" smtClean="0"/>
              <a:t>325 mg tablet (contains </a:t>
            </a:r>
            <a:r>
              <a:rPr lang="en-US" sz="2800" b="1" dirty="0" smtClean="0">
                <a:solidFill>
                  <a:srgbClr val="C00000"/>
                </a:solidFill>
              </a:rPr>
              <a:t>65</a:t>
            </a:r>
            <a:r>
              <a:rPr lang="en-US" sz="2800" b="1" dirty="0" smtClean="0"/>
              <a:t> mg elemental iron per tablet)</a:t>
            </a:r>
          </a:p>
          <a:p>
            <a:pPr marL="342900" indent="-342900" algn="l" rtl="0">
              <a:buFont typeface="Wingdings" panose="05000000000000000000" pitchFamily="2" charset="2"/>
              <a:buChar char="§"/>
            </a:pPr>
            <a:endParaRPr lang="en-US" sz="2800" b="1" dirty="0" smtClean="0"/>
          </a:p>
          <a:p>
            <a:pPr marL="342900" indent="-342900" algn="l" rtl="0">
              <a:buFont typeface="Wingdings" panose="05000000000000000000" pitchFamily="2" charset="2"/>
              <a:buChar char="§"/>
            </a:pPr>
            <a:endParaRPr lang="en-US" sz="2800" b="1" dirty="0" smtClean="0"/>
          </a:p>
          <a:p>
            <a:pPr marL="342900" indent="-342900" algn="l" rtl="0">
              <a:buFont typeface="Wingdings" panose="05000000000000000000" pitchFamily="2" charset="2"/>
              <a:buChar char="§"/>
            </a:pPr>
            <a:r>
              <a:rPr lang="en-US" sz="2800" b="1" dirty="0" smtClean="0"/>
              <a:t>220 mg/5 mL oral </a:t>
            </a:r>
            <a:r>
              <a:rPr lang="en-US" sz="2800" b="1" dirty="0" smtClean="0">
                <a:solidFill>
                  <a:srgbClr val="FF0066"/>
                </a:solidFill>
              </a:rPr>
              <a:t>elixir </a:t>
            </a:r>
            <a:r>
              <a:rPr lang="en-US" sz="2800" b="1" dirty="0" smtClean="0"/>
              <a:t>(contains 44 mg elemental iron per 5 mL)</a:t>
            </a:r>
          </a:p>
          <a:p>
            <a:pPr marL="342900" indent="-342900" algn="l" rtl="0">
              <a:buFont typeface="Wingdings" panose="05000000000000000000" pitchFamily="2" charset="2"/>
              <a:buChar char="§"/>
            </a:pPr>
            <a:endParaRPr lang="en-US" sz="2800" b="1" dirty="0" smtClean="0"/>
          </a:p>
          <a:p>
            <a:pPr marL="342900" indent="-342900" algn="l" rtl="0">
              <a:buFont typeface="Wingdings" panose="05000000000000000000" pitchFamily="2" charset="2"/>
              <a:buChar char="§"/>
            </a:pPr>
            <a:endParaRPr lang="en-US" sz="2800" b="1" dirty="0" smtClean="0"/>
          </a:p>
          <a:p>
            <a:pPr marL="342900" indent="-342900" algn="l" rtl="0">
              <a:buFont typeface="Wingdings" panose="05000000000000000000" pitchFamily="2" charset="2"/>
              <a:buChar char="§"/>
            </a:pPr>
            <a:r>
              <a:rPr lang="en-US" sz="2800" b="1" dirty="0" smtClean="0"/>
              <a:t>75 mg/mL </a:t>
            </a:r>
            <a:r>
              <a:rPr lang="en-US" sz="2800" b="1" dirty="0" smtClean="0">
                <a:solidFill>
                  <a:srgbClr val="FF0066"/>
                </a:solidFill>
              </a:rPr>
              <a:t>oral solution </a:t>
            </a:r>
            <a:r>
              <a:rPr lang="en-US" sz="2800" b="1" dirty="0" smtClean="0"/>
              <a:t>(contains 15 mg elemental iron per Ml)</a:t>
            </a:r>
          </a:p>
          <a:p>
            <a:pPr algn="l" rtl="0"/>
            <a:endParaRPr lang="en-US" sz="2400" b="1" dirty="0" smtClean="0"/>
          </a:p>
          <a:p>
            <a:pPr marL="342900" indent="-342900" algn="l" rtl="0">
              <a:buFont typeface="Wingdings" panose="05000000000000000000" pitchFamily="2" charset="2"/>
              <a:buChar char="§"/>
            </a:pPr>
            <a:endParaRPr lang="en-US" sz="2400" b="1" dirty="0"/>
          </a:p>
          <a:p>
            <a:pPr algn="l" rtl="0"/>
            <a:endParaRPr lang="fa-IR" sz="2400" b="1" dirty="0"/>
          </a:p>
        </p:txBody>
      </p:sp>
    </p:spTree>
    <p:extLst>
      <p:ext uri="{BB962C8B-B14F-4D97-AF65-F5344CB8AC3E}">
        <p14:creationId xmlns:p14="http://schemas.microsoft.com/office/powerpoint/2010/main" val="1492695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456" y="399042"/>
            <a:ext cx="11618259" cy="6186309"/>
          </a:xfrm>
          <a:prstGeom prst="rect">
            <a:avLst/>
          </a:prstGeom>
          <a:solidFill>
            <a:schemeClr val="accent6">
              <a:lumMod val="20000"/>
              <a:lumOff val="80000"/>
            </a:schemeClr>
          </a:solidFill>
          <a:ln w="28575">
            <a:solidFill>
              <a:srgbClr val="FF3399"/>
            </a:solidFill>
          </a:ln>
        </p:spPr>
        <p:txBody>
          <a:bodyPr wrap="square">
            <a:spAutoFit/>
          </a:bodyPr>
          <a:lstStyle/>
          <a:p>
            <a:pPr marL="457200" indent="-457200" algn="l" rtl="0">
              <a:buFont typeface="Wingdings" panose="05000000000000000000" pitchFamily="2" charset="2"/>
              <a:buChar char="q"/>
            </a:pPr>
            <a:endParaRPr lang="en-US" sz="2800" b="1" dirty="0">
              <a:solidFill>
                <a:srgbClr val="FF0066"/>
              </a:solidFill>
            </a:endParaRPr>
          </a:p>
          <a:p>
            <a:pPr marL="457200" indent="-457200" algn="l" rtl="0">
              <a:buFont typeface="Wingdings" panose="05000000000000000000" pitchFamily="2" charset="2"/>
              <a:buChar char="q"/>
            </a:pPr>
            <a:r>
              <a:rPr lang="en-US" sz="3200" b="1" dirty="0">
                <a:solidFill>
                  <a:srgbClr val="C00000"/>
                </a:solidFill>
              </a:rPr>
              <a:t>Treatment of iron deficiency </a:t>
            </a:r>
            <a:endParaRPr lang="en-US" sz="3200" b="1" dirty="0" smtClean="0">
              <a:solidFill>
                <a:srgbClr val="C00000"/>
              </a:solidFill>
            </a:endParaRPr>
          </a:p>
          <a:p>
            <a:pPr algn="l" rtl="0"/>
            <a:endParaRPr lang="en-US" sz="2400" b="1" dirty="0">
              <a:solidFill>
                <a:prstClr val="black"/>
              </a:solidFill>
            </a:endParaRPr>
          </a:p>
          <a:p>
            <a:pPr marL="342900" indent="-342900" algn="l" rtl="0">
              <a:buFont typeface="Wingdings" panose="05000000000000000000" pitchFamily="2" charset="2"/>
              <a:buChar char="§"/>
            </a:pPr>
            <a:endParaRPr lang="en-US" sz="2400" b="1" dirty="0">
              <a:solidFill>
                <a:prstClr val="black"/>
              </a:solidFill>
            </a:endParaRPr>
          </a:p>
          <a:p>
            <a:pPr marL="342900" indent="-342900" algn="l" rtl="0">
              <a:buFont typeface="Wingdings" panose="05000000000000000000" pitchFamily="2" charset="2"/>
              <a:buChar char="§"/>
            </a:pPr>
            <a:r>
              <a:rPr lang="en-US" sz="2400" b="1" dirty="0">
                <a:solidFill>
                  <a:prstClr val="black"/>
                </a:solidFill>
              </a:rPr>
              <a:t>Absorption may be improved by </a:t>
            </a:r>
            <a:r>
              <a:rPr lang="en-US" sz="2400" b="1" dirty="0">
                <a:solidFill>
                  <a:srgbClr val="C00000"/>
                </a:solidFill>
              </a:rPr>
              <a:t>avoiding</a:t>
            </a:r>
            <a:r>
              <a:rPr lang="en-US" sz="2400" b="1" dirty="0">
                <a:solidFill>
                  <a:prstClr val="black"/>
                </a:solidFill>
              </a:rPr>
              <a:t> </a:t>
            </a:r>
            <a:r>
              <a:rPr lang="en-US" sz="2400" b="1" dirty="0">
                <a:solidFill>
                  <a:srgbClr val="FF0066"/>
                </a:solidFill>
              </a:rPr>
              <a:t>coffee</a:t>
            </a:r>
            <a:r>
              <a:rPr lang="en-US" sz="2400" b="1" dirty="0">
                <a:solidFill>
                  <a:prstClr val="black"/>
                </a:solidFill>
              </a:rPr>
              <a:t>, </a:t>
            </a:r>
            <a:r>
              <a:rPr lang="en-US" sz="2400" b="1" dirty="0">
                <a:solidFill>
                  <a:srgbClr val="FF0066"/>
                </a:solidFill>
              </a:rPr>
              <a:t>tea</a:t>
            </a:r>
            <a:r>
              <a:rPr lang="en-US" sz="2400" b="1" dirty="0">
                <a:solidFill>
                  <a:prstClr val="black"/>
                </a:solidFill>
              </a:rPr>
              <a:t>, and </a:t>
            </a:r>
            <a:r>
              <a:rPr lang="en-US" sz="2400" b="1" dirty="0">
                <a:solidFill>
                  <a:srgbClr val="FF0066"/>
                </a:solidFill>
              </a:rPr>
              <a:t>milk</a:t>
            </a:r>
            <a:r>
              <a:rPr lang="en-US" sz="2400" b="1" dirty="0">
                <a:solidFill>
                  <a:prstClr val="black"/>
                </a:solidFill>
              </a:rPr>
              <a:t> at the time the iron supplement is taken. </a:t>
            </a:r>
            <a:endParaRPr lang="en-US" sz="2400" b="1" dirty="0" smtClean="0">
              <a:solidFill>
                <a:prstClr val="black"/>
              </a:solidFill>
            </a:endParaRPr>
          </a:p>
          <a:p>
            <a:pPr algn="l" rtl="0"/>
            <a:endParaRPr lang="en-US" sz="2400" b="1" dirty="0" smtClean="0">
              <a:solidFill>
                <a:prstClr val="black"/>
              </a:solidFill>
            </a:endParaRPr>
          </a:p>
          <a:p>
            <a:pPr marL="342900" indent="-342900" algn="l" rtl="0">
              <a:buFont typeface="Wingdings" panose="05000000000000000000" pitchFamily="2" charset="2"/>
              <a:buChar char="§"/>
            </a:pPr>
            <a:endParaRPr lang="en-US" sz="2400" b="1" dirty="0" smtClean="0">
              <a:solidFill>
                <a:prstClr val="black"/>
              </a:solidFill>
            </a:endParaRPr>
          </a:p>
          <a:p>
            <a:pPr marL="342900" indent="-342900" algn="l" rtl="0">
              <a:buFont typeface="Wingdings" panose="05000000000000000000" pitchFamily="2" charset="2"/>
              <a:buChar char="§"/>
            </a:pPr>
            <a:r>
              <a:rPr lang="en-US" sz="2400" b="1" dirty="0">
                <a:solidFill>
                  <a:prstClr val="black"/>
                </a:solidFill>
              </a:rPr>
              <a:t>To </a:t>
            </a:r>
            <a:r>
              <a:rPr lang="en-US" sz="2400" b="1" dirty="0" err="1">
                <a:solidFill>
                  <a:prstClr val="black"/>
                </a:solidFill>
              </a:rPr>
              <a:t>maximise</a:t>
            </a:r>
            <a:r>
              <a:rPr lang="en-US" sz="2400" b="1" dirty="0">
                <a:solidFill>
                  <a:prstClr val="black"/>
                </a:solidFill>
              </a:rPr>
              <a:t> absorption iron should be taken </a:t>
            </a:r>
            <a:r>
              <a:rPr lang="en-US" sz="2400" b="1" dirty="0" smtClean="0">
                <a:solidFill>
                  <a:prstClr val="black"/>
                </a:solidFill>
              </a:rPr>
              <a:t>, </a:t>
            </a:r>
            <a:r>
              <a:rPr lang="en-US" sz="2400" b="1" dirty="0">
                <a:solidFill>
                  <a:prstClr val="black"/>
                </a:solidFill>
              </a:rPr>
              <a:t>on an </a:t>
            </a:r>
            <a:r>
              <a:rPr lang="en-US" sz="2400" b="1" dirty="0">
                <a:solidFill>
                  <a:srgbClr val="C00000"/>
                </a:solidFill>
              </a:rPr>
              <a:t>empty </a:t>
            </a:r>
            <a:r>
              <a:rPr lang="en-US" sz="2400" b="1" dirty="0" smtClean="0">
                <a:solidFill>
                  <a:srgbClr val="C00000"/>
                </a:solidFill>
              </a:rPr>
              <a:t>stomach</a:t>
            </a:r>
            <a:r>
              <a:rPr lang="en-US" sz="2400" b="1" dirty="0" smtClean="0">
                <a:solidFill>
                  <a:prstClr val="black"/>
                </a:solidFill>
              </a:rPr>
              <a:t>, </a:t>
            </a:r>
            <a:r>
              <a:rPr lang="en-US" sz="2400" b="1" dirty="0" smtClean="0">
                <a:solidFill>
                  <a:srgbClr val="C00000"/>
                </a:solidFill>
              </a:rPr>
              <a:t>30-60 minutes </a:t>
            </a:r>
            <a:r>
              <a:rPr lang="en-US" sz="2400" b="1" dirty="0" smtClean="0">
                <a:solidFill>
                  <a:prstClr val="black"/>
                </a:solidFill>
              </a:rPr>
              <a:t>before </a:t>
            </a:r>
            <a:r>
              <a:rPr lang="en-US" sz="2400" b="1" dirty="0">
                <a:solidFill>
                  <a:prstClr val="black"/>
                </a:solidFill>
              </a:rPr>
              <a:t>meals, with a source of </a:t>
            </a:r>
            <a:r>
              <a:rPr lang="en-US" sz="2400" b="1" dirty="0">
                <a:solidFill>
                  <a:srgbClr val="C00000"/>
                </a:solidFill>
              </a:rPr>
              <a:t>vitamin C </a:t>
            </a:r>
            <a:r>
              <a:rPr lang="en-US" sz="2400" b="1" dirty="0">
                <a:solidFill>
                  <a:prstClr val="black"/>
                </a:solidFill>
              </a:rPr>
              <a:t>such as orange </a:t>
            </a:r>
            <a:r>
              <a:rPr lang="en-US" sz="2400" b="1" dirty="0" smtClean="0">
                <a:solidFill>
                  <a:prstClr val="black"/>
                </a:solidFill>
              </a:rPr>
              <a:t>juice. </a:t>
            </a:r>
            <a:r>
              <a:rPr lang="en-US" sz="2400" b="1" dirty="0">
                <a:solidFill>
                  <a:prstClr val="black"/>
                </a:solidFill>
              </a:rPr>
              <a:t>However, when taken in this manner, </a:t>
            </a:r>
            <a:r>
              <a:rPr lang="en-US" sz="2400" b="1" dirty="0"/>
              <a:t>dyspepsia and nausea are more common</a:t>
            </a:r>
            <a:r>
              <a:rPr lang="en-US" sz="2400" b="1" dirty="0" smtClean="0"/>
              <a:t>.</a:t>
            </a:r>
          </a:p>
          <a:p>
            <a:pPr algn="l" rtl="0"/>
            <a:endParaRPr lang="en-US" sz="2400" b="1" dirty="0">
              <a:solidFill>
                <a:prstClr val="black"/>
              </a:solidFill>
            </a:endParaRPr>
          </a:p>
          <a:p>
            <a:pPr marL="342900" indent="-342900" algn="l" rtl="0">
              <a:buFont typeface="Wingdings" panose="05000000000000000000" pitchFamily="2" charset="2"/>
              <a:buChar char="§"/>
            </a:pPr>
            <a:endParaRPr lang="en-US" sz="2400" b="1" dirty="0">
              <a:solidFill>
                <a:prstClr val="black"/>
              </a:solidFill>
            </a:endParaRPr>
          </a:p>
          <a:p>
            <a:pPr marL="342900" indent="-342900" algn="l" rtl="0">
              <a:buFont typeface="Wingdings" panose="05000000000000000000" pitchFamily="2" charset="2"/>
              <a:buChar char="§"/>
            </a:pPr>
            <a:r>
              <a:rPr lang="en-US" sz="2400" b="1" dirty="0">
                <a:solidFill>
                  <a:prstClr val="black"/>
                </a:solidFill>
              </a:rPr>
              <a:t>Other medications or </a:t>
            </a:r>
            <a:r>
              <a:rPr lang="en-US" sz="2400" b="1" dirty="0">
                <a:solidFill>
                  <a:srgbClr val="C00000"/>
                </a:solidFill>
              </a:rPr>
              <a:t>antacids</a:t>
            </a:r>
            <a:r>
              <a:rPr lang="en-US" sz="2400" b="1" dirty="0">
                <a:solidFill>
                  <a:prstClr val="black"/>
                </a:solidFill>
              </a:rPr>
              <a:t> should </a:t>
            </a:r>
            <a:r>
              <a:rPr lang="en-US" sz="2400" b="1" dirty="0">
                <a:solidFill>
                  <a:srgbClr val="C00000"/>
                </a:solidFill>
              </a:rPr>
              <a:t>not </a:t>
            </a:r>
            <a:r>
              <a:rPr lang="en-US" sz="2400" b="1" dirty="0">
                <a:solidFill>
                  <a:prstClr val="black"/>
                </a:solidFill>
              </a:rPr>
              <a:t>be taken at the same time.</a:t>
            </a:r>
          </a:p>
          <a:p>
            <a:pPr marL="342900" indent="-342900" algn="l" rtl="0">
              <a:buFont typeface="Wingdings" panose="05000000000000000000" pitchFamily="2" charset="2"/>
              <a:buChar char="§"/>
            </a:pPr>
            <a:endParaRPr lang="en-US" sz="2400" b="1" dirty="0">
              <a:solidFill>
                <a:prstClr val="black"/>
              </a:solidFill>
            </a:endParaRPr>
          </a:p>
          <a:p>
            <a:pPr marL="342900" indent="-342900" algn="l" rtl="0">
              <a:buFont typeface="Wingdings" panose="05000000000000000000" pitchFamily="2" charset="2"/>
              <a:buChar char="§"/>
            </a:pPr>
            <a:endParaRPr lang="en-US" sz="2400" b="1" dirty="0">
              <a:solidFill>
                <a:prstClr val="black"/>
              </a:solidFill>
            </a:endParaRPr>
          </a:p>
        </p:txBody>
      </p:sp>
    </p:spTree>
    <p:extLst>
      <p:ext uri="{BB962C8B-B14F-4D97-AF65-F5344CB8AC3E}">
        <p14:creationId xmlns:p14="http://schemas.microsoft.com/office/powerpoint/2010/main" val="1091330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2" y="214770"/>
            <a:ext cx="11747351" cy="6463308"/>
          </a:xfrm>
          <a:prstGeom prst="rect">
            <a:avLst/>
          </a:prstGeom>
          <a:solidFill>
            <a:schemeClr val="accent6">
              <a:lumMod val="20000"/>
              <a:lumOff val="80000"/>
            </a:schemeClr>
          </a:solidFill>
          <a:ln w="28575">
            <a:solidFill>
              <a:srgbClr val="FF3399"/>
            </a:solidFill>
          </a:ln>
        </p:spPr>
        <p:txBody>
          <a:bodyPr wrap="square">
            <a:spAutoFit/>
          </a:bodyPr>
          <a:lstStyle/>
          <a:p>
            <a:pPr marL="285750" indent="-285750" algn="l" rtl="0">
              <a:buFont typeface="Wingdings" panose="05000000000000000000" pitchFamily="2" charset="2"/>
              <a:buChar char="q"/>
            </a:pPr>
            <a:endParaRPr lang="en-US" sz="2800" b="1" dirty="0" smtClean="0">
              <a:solidFill>
                <a:srgbClr val="FF0066"/>
              </a:solidFill>
            </a:endParaRPr>
          </a:p>
          <a:p>
            <a:pPr marL="285750" indent="-285750" algn="l" rtl="0">
              <a:buFont typeface="Wingdings" panose="05000000000000000000" pitchFamily="2" charset="2"/>
              <a:buChar char="q"/>
            </a:pPr>
            <a:r>
              <a:rPr lang="en-US" sz="2800" b="1" dirty="0" smtClean="0">
                <a:solidFill>
                  <a:srgbClr val="C00000"/>
                </a:solidFill>
              </a:rPr>
              <a:t>Alterations in food habits that may improve iron bioavailability include:</a:t>
            </a:r>
          </a:p>
          <a:p>
            <a:pPr algn="l" rtl="0"/>
            <a:endParaRPr lang="en-US" sz="2800" b="1" dirty="0" smtClean="0">
              <a:solidFill>
                <a:srgbClr val="FF0066"/>
              </a:solidFill>
            </a:endParaRPr>
          </a:p>
          <a:p>
            <a:pPr algn="l" rtl="0"/>
            <a:endParaRPr lang="en-US" b="1" dirty="0"/>
          </a:p>
          <a:p>
            <a:pPr marL="342900" indent="-342900" algn="l" rtl="0">
              <a:buFont typeface="Wingdings" panose="05000000000000000000" pitchFamily="2" charset="2"/>
              <a:buChar char="§"/>
            </a:pPr>
            <a:r>
              <a:rPr lang="en-US" sz="2400" b="1" dirty="0" smtClean="0"/>
              <a:t>Including fresh fruits or fruit juices and other sources of </a:t>
            </a:r>
            <a:r>
              <a:rPr lang="en-US" sz="2400" b="1" dirty="0" smtClean="0">
                <a:solidFill>
                  <a:srgbClr val="C00000"/>
                </a:solidFill>
              </a:rPr>
              <a:t>vitamin C </a:t>
            </a:r>
            <a:r>
              <a:rPr lang="en-US" sz="2400" b="1" dirty="0" smtClean="0"/>
              <a:t>such as tomatoes, spinach, cabbage, cauliflower, potatoes, and other green leafy vegetables in the </a:t>
            </a:r>
            <a:r>
              <a:rPr lang="en-US" sz="2400" b="1" dirty="0" smtClean="0">
                <a:solidFill>
                  <a:srgbClr val="FF0066"/>
                </a:solidFill>
              </a:rPr>
              <a:t>meal</a:t>
            </a:r>
            <a:r>
              <a:rPr lang="en-US" sz="2400" b="1" dirty="0" smtClean="0"/>
              <a:t>.</a:t>
            </a:r>
          </a:p>
          <a:p>
            <a:pPr algn="l" rtl="0"/>
            <a:endParaRPr lang="en-US" sz="2400" b="1" dirty="0" smtClean="0"/>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Consuming milk, cheese, and other </a:t>
            </a:r>
            <a:r>
              <a:rPr lang="en-US" sz="2400" b="1" dirty="0" smtClean="0">
                <a:solidFill>
                  <a:srgbClr val="FF0066"/>
                </a:solidFill>
              </a:rPr>
              <a:t>dairy products </a:t>
            </a:r>
            <a:r>
              <a:rPr lang="en-US" sz="2400" b="1" dirty="0" smtClean="0"/>
              <a:t>as between-meal </a:t>
            </a:r>
            <a:r>
              <a:rPr lang="en-US" sz="2400" b="1" dirty="0" smtClean="0">
                <a:solidFill>
                  <a:srgbClr val="FF0066"/>
                </a:solidFill>
              </a:rPr>
              <a:t>snacks </a:t>
            </a:r>
            <a:r>
              <a:rPr lang="en-US" sz="2400" b="1" dirty="0" smtClean="0"/>
              <a:t>rather than at </a:t>
            </a:r>
            <a:r>
              <a:rPr lang="en-US" sz="2400" b="1" dirty="0"/>
              <a:t>mealtimes AND Consuming </a:t>
            </a:r>
            <a:r>
              <a:rPr lang="en-US" sz="2400" b="1" dirty="0">
                <a:solidFill>
                  <a:srgbClr val="C00000"/>
                </a:solidFill>
              </a:rPr>
              <a:t>tea</a:t>
            </a:r>
            <a:r>
              <a:rPr lang="en-US" sz="2400" b="1" dirty="0"/>
              <a:t> or </a:t>
            </a:r>
            <a:r>
              <a:rPr lang="en-US" sz="2400" b="1" dirty="0">
                <a:solidFill>
                  <a:srgbClr val="C00000"/>
                </a:solidFill>
              </a:rPr>
              <a:t>milk </a:t>
            </a:r>
            <a:r>
              <a:rPr lang="en-US" sz="2400" b="1" dirty="0"/>
              <a:t>at those meals that are inherently low in iron such as a</a:t>
            </a:r>
            <a:r>
              <a:rPr lang="en-US" sz="2400" b="1" dirty="0">
                <a:solidFill>
                  <a:srgbClr val="FF0066"/>
                </a:solidFill>
              </a:rPr>
              <a:t> </a:t>
            </a:r>
            <a:r>
              <a:rPr lang="en-US" sz="2400" b="1" dirty="0">
                <a:solidFill>
                  <a:srgbClr val="C00000"/>
                </a:solidFill>
              </a:rPr>
              <a:t>breakfast</a:t>
            </a:r>
            <a:r>
              <a:rPr lang="en-US" sz="2400" b="1" dirty="0">
                <a:solidFill>
                  <a:srgbClr val="FF0066"/>
                </a:solidFill>
              </a:rPr>
              <a:t> </a:t>
            </a:r>
            <a:r>
              <a:rPr lang="en-US" sz="2400" b="1" dirty="0"/>
              <a:t>of a low-iron cereal. </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Separating </a:t>
            </a:r>
            <a:r>
              <a:rPr lang="en-US" sz="2400" b="1" dirty="0" smtClean="0">
                <a:solidFill>
                  <a:srgbClr val="C00000"/>
                </a:solidFill>
              </a:rPr>
              <a:t>tea </a:t>
            </a:r>
            <a:r>
              <a:rPr lang="en-US" sz="2400" b="1" dirty="0" smtClean="0"/>
              <a:t>drinking from mealtime </a:t>
            </a:r>
            <a:r>
              <a:rPr lang="en-US" sz="2400" b="1" dirty="0" smtClean="0">
                <a:solidFill>
                  <a:srgbClr val="C00000"/>
                </a:solidFill>
              </a:rPr>
              <a:t>by at least 2 hours.</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algn="l" rtl="0"/>
            <a:endParaRPr lang="fa-IR" sz="2400" b="1" dirty="0"/>
          </a:p>
        </p:txBody>
      </p:sp>
    </p:spTree>
    <p:extLst>
      <p:ext uri="{BB962C8B-B14F-4D97-AF65-F5344CB8AC3E}">
        <p14:creationId xmlns:p14="http://schemas.microsoft.com/office/powerpoint/2010/main" val="972104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34" y="142199"/>
            <a:ext cx="11951746" cy="6555641"/>
          </a:xfrm>
          <a:prstGeom prst="rect">
            <a:avLst/>
          </a:prstGeom>
          <a:solidFill>
            <a:schemeClr val="accent6">
              <a:lumMod val="20000"/>
              <a:lumOff val="80000"/>
            </a:schemeClr>
          </a:solidFill>
          <a:ln w="28575">
            <a:solidFill>
              <a:srgbClr val="FF3399"/>
            </a:solidFill>
          </a:ln>
        </p:spPr>
        <p:txBody>
          <a:bodyPr wrap="square">
            <a:spAutoFit/>
          </a:bodyPr>
          <a:lstStyle/>
          <a:p>
            <a:pPr algn="l" rtl="0"/>
            <a:endParaRPr lang="en-US" sz="2400" b="1" dirty="0" smtClean="0">
              <a:solidFill>
                <a:srgbClr val="FF0066"/>
              </a:solidFill>
            </a:endParaRPr>
          </a:p>
          <a:p>
            <a:pPr algn="ctr" rtl="0"/>
            <a:r>
              <a:rPr lang="en-US" sz="3200" b="1" dirty="0" smtClean="0">
                <a:solidFill>
                  <a:srgbClr val="0000FF"/>
                </a:solidFill>
              </a:rPr>
              <a:t>  </a:t>
            </a:r>
            <a:r>
              <a:rPr lang="en-US" sz="4000" b="1" dirty="0">
                <a:solidFill>
                  <a:srgbClr val="0000FF"/>
                </a:solidFill>
              </a:rPr>
              <a:t>Adverse effects</a:t>
            </a:r>
            <a:endParaRPr lang="en-US" sz="4000" dirty="0">
              <a:solidFill>
                <a:srgbClr val="0000FF"/>
              </a:solidFill>
            </a:endParaRPr>
          </a:p>
          <a:p>
            <a:pPr marL="342900" indent="-342900" algn="l" rtl="0">
              <a:buFont typeface="Wingdings" panose="05000000000000000000" pitchFamily="2" charset="2"/>
              <a:buChar char="§"/>
            </a:pPr>
            <a:endParaRPr lang="en-US" sz="2400" b="1" dirty="0" smtClean="0">
              <a:solidFill>
                <a:prstClr val="black"/>
              </a:solidFill>
            </a:endParaRPr>
          </a:p>
          <a:p>
            <a:pPr marL="342900" indent="-342900" algn="l" rtl="0">
              <a:buFont typeface="Wingdings" panose="05000000000000000000" pitchFamily="2" charset="2"/>
              <a:buChar char="§"/>
            </a:pPr>
            <a:r>
              <a:rPr lang="en-US" sz="2800" b="1" dirty="0" smtClean="0">
                <a:solidFill>
                  <a:prstClr val="black"/>
                </a:solidFill>
              </a:rPr>
              <a:t>Oral </a:t>
            </a:r>
            <a:r>
              <a:rPr lang="en-US" sz="2800" b="1" dirty="0">
                <a:solidFill>
                  <a:prstClr val="black"/>
                </a:solidFill>
              </a:rPr>
              <a:t>iron  may be associated with </a:t>
            </a:r>
            <a:r>
              <a:rPr lang="en-US" sz="2800" b="1" dirty="0">
                <a:solidFill>
                  <a:srgbClr val="C00000"/>
                </a:solidFill>
              </a:rPr>
              <a:t>gastrointestinal side effects </a:t>
            </a:r>
            <a:r>
              <a:rPr lang="en-US" sz="2800" b="1" dirty="0">
                <a:solidFill>
                  <a:prstClr val="black"/>
                </a:solidFill>
              </a:rPr>
              <a:t>including metallic taste, gastric irritation, nausea, diarrhea, and/or constipation.</a:t>
            </a:r>
          </a:p>
          <a:p>
            <a:pPr algn="l" rtl="0"/>
            <a:endParaRPr lang="en-US" sz="2800" b="1" dirty="0">
              <a:solidFill>
                <a:prstClr val="black"/>
              </a:solidFill>
            </a:endParaRPr>
          </a:p>
          <a:p>
            <a:pPr marL="342900" indent="-342900" algn="l" rtl="0">
              <a:buFont typeface="Wingdings" panose="05000000000000000000" pitchFamily="2" charset="2"/>
              <a:buChar char="§"/>
            </a:pPr>
            <a:endParaRPr lang="en-US" sz="2800" b="1" dirty="0">
              <a:solidFill>
                <a:prstClr val="black"/>
              </a:solidFill>
            </a:endParaRPr>
          </a:p>
          <a:p>
            <a:pPr marL="342900" indent="-342900" algn="l" rtl="0">
              <a:buFont typeface="Wingdings" panose="05000000000000000000" pitchFamily="2" charset="2"/>
              <a:buChar char="§"/>
            </a:pPr>
            <a:r>
              <a:rPr lang="en-US" sz="2800" b="1" dirty="0">
                <a:solidFill>
                  <a:prstClr val="black"/>
                </a:solidFill>
              </a:rPr>
              <a:t>Options to improve tolerability include </a:t>
            </a:r>
            <a:r>
              <a:rPr lang="en-US" sz="2800" b="1" dirty="0">
                <a:solidFill>
                  <a:srgbClr val="C00000"/>
                </a:solidFill>
              </a:rPr>
              <a:t>extending </a:t>
            </a:r>
            <a:r>
              <a:rPr lang="en-US" sz="2800" b="1" dirty="0">
                <a:solidFill>
                  <a:prstClr val="black"/>
                </a:solidFill>
              </a:rPr>
              <a:t>the </a:t>
            </a:r>
            <a:r>
              <a:rPr lang="en-US" sz="2800" b="1" dirty="0">
                <a:solidFill>
                  <a:srgbClr val="C00000"/>
                </a:solidFill>
              </a:rPr>
              <a:t>interval</a:t>
            </a:r>
            <a:r>
              <a:rPr lang="en-US" sz="2800" b="1" dirty="0">
                <a:solidFill>
                  <a:prstClr val="black"/>
                </a:solidFill>
              </a:rPr>
              <a:t> between doses, </a:t>
            </a:r>
            <a:r>
              <a:rPr lang="en-US" sz="2800" b="1" dirty="0">
                <a:solidFill>
                  <a:srgbClr val="C00000"/>
                </a:solidFill>
              </a:rPr>
              <a:t>switching</a:t>
            </a:r>
            <a:r>
              <a:rPr lang="en-US" sz="2800" b="1" dirty="0">
                <a:solidFill>
                  <a:prstClr val="black"/>
                </a:solidFill>
              </a:rPr>
              <a:t> to a</a:t>
            </a:r>
            <a:r>
              <a:rPr lang="en-US" sz="2800" b="1" dirty="0">
                <a:solidFill>
                  <a:srgbClr val="C00000"/>
                </a:solidFill>
              </a:rPr>
              <a:t> liquid </a:t>
            </a:r>
            <a:r>
              <a:rPr lang="en-US" sz="2800" b="1" dirty="0">
                <a:solidFill>
                  <a:prstClr val="black"/>
                </a:solidFill>
              </a:rPr>
              <a:t>that can be more easily titrated, or switching to </a:t>
            </a:r>
            <a:r>
              <a:rPr lang="en-US" sz="2800" b="1" dirty="0">
                <a:solidFill>
                  <a:srgbClr val="0000FF"/>
                </a:solidFill>
              </a:rPr>
              <a:t>intravenous iron </a:t>
            </a:r>
            <a:r>
              <a:rPr lang="en-US" sz="2800" b="1" dirty="0">
                <a:solidFill>
                  <a:prstClr val="black"/>
                </a:solidFill>
              </a:rPr>
              <a:t>(if in the</a:t>
            </a:r>
            <a:r>
              <a:rPr lang="en-US" sz="2800" b="1" dirty="0">
                <a:solidFill>
                  <a:srgbClr val="0070C0"/>
                </a:solidFill>
              </a:rPr>
              <a:t> </a:t>
            </a:r>
            <a:r>
              <a:rPr lang="en-US" sz="2800" b="1" dirty="0"/>
              <a:t>second or third trimester</a:t>
            </a:r>
            <a:r>
              <a:rPr lang="en-US" sz="2800" b="1" dirty="0">
                <a:solidFill>
                  <a:prstClr val="black"/>
                </a:solidFill>
              </a:rPr>
              <a:t>) . </a:t>
            </a:r>
            <a:endParaRPr lang="en-US" sz="2800" b="1" dirty="0" smtClean="0">
              <a:solidFill>
                <a:prstClr val="black"/>
              </a:solidFill>
            </a:endParaRPr>
          </a:p>
          <a:p>
            <a:pPr algn="l" rtl="0"/>
            <a:endParaRPr lang="en-US" sz="2800" b="1" dirty="0" smtClean="0">
              <a:solidFill>
                <a:prstClr val="black"/>
              </a:solidFill>
            </a:endParaRPr>
          </a:p>
          <a:p>
            <a:pPr algn="l" rtl="0"/>
            <a:endParaRPr lang="en-US" sz="2800" b="1" dirty="0">
              <a:solidFill>
                <a:prstClr val="black"/>
              </a:solidFill>
            </a:endParaRPr>
          </a:p>
          <a:p>
            <a:pPr marL="342900" indent="-342900" algn="l" rtl="0">
              <a:buFont typeface="Wingdings" panose="05000000000000000000" pitchFamily="2" charset="2"/>
              <a:buChar char="§"/>
            </a:pPr>
            <a:r>
              <a:rPr lang="en-US" sz="2800" b="1" dirty="0">
                <a:solidFill>
                  <a:prstClr val="black"/>
                </a:solidFill>
              </a:rPr>
              <a:t>For nausea and epigastric discomfort, preparations with </a:t>
            </a:r>
            <a:r>
              <a:rPr lang="en-US" sz="2800" b="1" dirty="0">
                <a:solidFill>
                  <a:srgbClr val="C00000"/>
                </a:solidFill>
              </a:rPr>
              <a:t>lower iron content </a:t>
            </a:r>
            <a:r>
              <a:rPr lang="en-US" sz="2800" b="1" dirty="0">
                <a:solidFill>
                  <a:prstClr val="black"/>
                </a:solidFill>
              </a:rPr>
              <a:t>should be tried. </a:t>
            </a:r>
          </a:p>
          <a:p>
            <a:pPr algn="l" rtl="0"/>
            <a:endParaRPr lang="en-US" sz="2400" b="1" dirty="0">
              <a:solidFill>
                <a:prstClr val="black"/>
              </a:solidFill>
            </a:endParaRPr>
          </a:p>
        </p:txBody>
      </p:sp>
    </p:spTree>
    <p:extLst>
      <p:ext uri="{BB962C8B-B14F-4D97-AF65-F5344CB8AC3E}">
        <p14:creationId xmlns:p14="http://schemas.microsoft.com/office/powerpoint/2010/main" val="1373418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33486" y="845857"/>
            <a:ext cx="11542955" cy="5016758"/>
          </a:xfrm>
          <a:prstGeom prst="rect">
            <a:avLst/>
          </a:prstGeom>
          <a:solidFill>
            <a:schemeClr val="accent6">
              <a:lumMod val="20000"/>
              <a:lumOff val="80000"/>
            </a:schemeClr>
          </a:solidFill>
          <a:ln w="28575">
            <a:solidFill>
              <a:srgbClr val="0000FF"/>
            </a:solidFill>
          </a:ln>
        </p:spPr>
        <p:txBody>
          <a:bodyPr wrap="square">
            <a:spAutoFit/>
          </a:bodyPr>
          <a:lstStyle/>
          <a:p>
            <a:pPr marL="342900" lvl="0" indent="-342900" algn="l" rtl="0">
              <a:buFont typeface="Wingdings" panose="05000000000000000000" pitchFamily="2" charset="2"/>
              <a:buChar char="q"/>
            </a:pPr>
            <a:endParaRPr lang="en-US" sz="3200" b="1" dirty="0" smtClean="0">
              <a:solidFill>
                <a:srgbClr val="FF0066"/>
              </a:solidFill>
            </a:endParaRPr>
          </a:p>
          <a:p>
            <a:pPr marL="342900" lvl="0" indent="-342900" algn="l" rtl="0">
              <a:buFont typeface="Wingdings" panose="05000000000000000000" pitchFamily="2" charset="2"/>
              <a:buChar char="q"/>
            </a:pPr>
            <a:endParaRPr lang="en-US" sz="3200" b="1" dirty="0">
              <a:solidFill>
                <a:srgbClr val="FF0066"/>
              </a:solidFill>
            </a:endParaRPr>
          </a:p>
          <a:p>
            <a:pPr marL="342900" lvl="0" indent="-342900" algn="l" rtl="0">
              <a:buFont typeface="Wingdings" panose="05000000000000000000" pitchFamily="2" charset="2"/>
              <a:buChar char="q"/>
            </a:pPr>
            <a:r>
              <a:rPr lang="en-US" sz="3200" b="1" dirty="0" smtClean="0">
                <a:solidFill>
                  <a:srgbClr val="FF0066"/>
                </a:solidFill>
              </a:rPr>
              <a:t>Adverse </a:t>
            </a:r>
            <a:r>
              <a:rPr lang="en-US" sz="3200" b="1" dirty="0">
                <a:solidFill>
                  <a:srgbClr val="FF0066"/>
                </a:solidFill>
              </a:rPr>
              <a:t>effects</a:t>
            </a:r>
            <a:endParaRPr lang="en-US" sz="3200" dirty="0">
              <a:solidFill>
                <a:srgbClr val="FF0066"/>
              </a:solidFill>
            </a:endParaRPr>
          </a:p>
          <a:p>
            <a:pPr marL="342900" indent="-342900" algn="l" rtl="0">
              <a:buFont typeface="Wingdings" panose="05000000000000000000" pitchFamily="2" charset="2"/>
              <a:buChar char="§"/>
            </a:pPr>
            <a:endParaRPr lang="en-US" sz="2800" b="1" dirty="0">
              <a:solidFill>
                <a:srgbClr val="C00000"/>
              </a:solidFill>
            </a:endParaRPr>
          </a:p>
          <a:p>
            <a:pPr marL="342900" indent="-342900" algn="l" rtl="0">
              <a:buFont typeface="Wingdings" panose="05000000000000000000" pitchFamily="2" charset="2"/>
              <a:buChar char="§"/>
            </a:pPr>
            <a:endParaRPr lang="en-US" sz="2800" b="1" dirty="0">
              <a:solidFill>
                <a:srgbClr val="C00000"/>
              </a:solidFill>
            </a:endParaRPr>
          </a:p>
          <a:p>
            <a:pPr marL="457200" indent="-457200" algn="l" rtl="0">
              <a:buFont typeface="Wingdings" panose="05000000000000000000" pitchFamily="2" charset="2"/>
              <a:buChar char="§"/>
            </a:pPr>
            <a:r>
              <a:rPr lang="en-US" sz="2800" b="1" dirty="0">
                <a:solidFill>
                  <a:srgbClr val="C00000"/>
                </a:solidFill>
              </a:rPr>
              <a:t>Changing</a:t>
            </a:r>
            <a:r>
              <a:rPr lang="en-US" sz="2800" b="1" dirty="0">
                <a:solidFill>
                  <a:prstClr val="black"/>
                </a:solidFill>
              </a:rPr>
              <a:t> the oral iron </a:t>
            </a:r>
            <a:r>
              <a:rPr lang="en-US" sz="2800" b="1" dirty="0">
                <a:solidFill>
                  <a:srgbClr val="C00000"/>
                </a:solidFill>
              </a:rPr>
              <a:t>formulation</a:t>
            </a:r>
            <a:r>
              <a:rPr lang="en-US" sz="2800" b="1" dirty="0">
                <a:solidFill>
                  <a:prstClr val="black"/>
                </a:solidFill>
              </a:rPr>
              <a:t> is </a:t>
            </a:r>
            <a:r>
              <a:rPr lang="en-US" sz="2800" b="1" dirty="0">
                <a:solidFill>
                  <a:srgbClr val="C00000"/>
                </a:solidFill>
              </a:rPr>
              <a:t>unlikely</a:t>
            </a:r>
            <a:r>
              <a:rPr lang="en-US" sz="2800" b="1" dirty="0">
                <a:solidFill>
                  <a:srgbClr val="FF3399"/>
                </a:solidFill>
              </a:rPr>
              <a:t> </a:t>
            </a:r>
            <a:r>
              <a:rPr lang="en-US" sz="2800" b="1" dirty="0">
                <a:solidFill>
                  <a:prstClr val="black"/>
                </a:solidFill>
              </a:rPr>
              <a:t>to be helpful as standard oral iron formulations have similar efficacy and similar rates of adverse events, with a few exceptions</a:t>
            </a:r>
            <a:r>
              <a:rPr lang="en-US" sz="2800" b="1" dirty="0" smtClean="0">
                <a:solidFill>
                  <a:prstClr val="black"/>
                </a:solidFill>
              </a:rPr>
              <a:t>.</a:t>
            </a:r>
          </a:p>
          <a:p>
            <a:pPr algn="l" rtl="0"/>
            <a:endParaRPr lang="en-US" sz="2800" b="1" dirty="0">
              <a:solidFill>
                <a:prstClr val="black"/>
              </a:solidFill>
            </a:endParaRPr>
          </a:p>
          <a:p>
            <a:pPr marL="342900" indent="-342900" algn="l" rtl="0">
              <a:buFont typeface="Wingdings" panose="05000000000000000000" pitchFamily="2" charset="2"/>
              <a:buChar char="§"/>
            </a:pPr>
            <a:endParaRPr lang="en-US" sz="2800" b="1" dirty="0">
              <a:solidFill>
                <a:prstClr val="black"/>
              </a:solidFill>
            </a:endParaRPr>
          </a:p>
          <a:p>
            <a:pPr marL="342900" indent="-342900" algn="l" rtl="0">
              <a:buFont typeface="Wingdings" panose="05000000000000000000" pitchFamily="2" charset="2"/>
              <a:buChar char="§"/>
            </a:pPr>
            <a:endParaRPr lang="en-US" sz="2800" b="1" dirty="0">
              <a:solidFill>
                <a:prstClr val="black"/>
              </a:solidFill>
            </a:endParaRPr>
          </a:p>
        </p:txBody>
      </p:sp>
    </p:spTree>
    <p:extLst>
      <p:ext uri="{BB962C8B-B14F-4D97-AF65-F5344CB8AC3E}">
        <p14:creationId xmlns:p14="http://schemas.microsoft.com/office/powerpoint/2010/main" val="4127368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48" y="189332"/>
            <a:ext cx="11876443" cy="6494085"/>
          </a:xfrm>
          <a:prstGeom prst="rect">
            <a:avLst/>
          </a:prstGeom>
          <a:solidFill>
            <a:schemeClr val="accent6">
              <a:lumMod val="20000"/>
              <a:lumOff val="80000"/>
            </a:schemeClr>
          </a:solidFill>
          <a:ln w="28575">
            <a:solidFill>
              <a:srgbClr val="FF3399"/>
            </a:solidFill>
          </a:ln>
        </p:spPr>
        <p:txBody>
          <a:bodyPr wrap="square">
            <a:spAutoFit/>
          </a:bodyPr>
          <a:lstStyle/>
          <a:p>
            <a:pPr marL="457200" lvl="0" indent="-457200" algn="l" rtl="0">
              <a:buFont typeface="Wingdings" panose="05000000000000000000" pitchFamily="2" charset="2"/>
              <a:buChar char="q"/>
            </a:pPr>
            <a:endParaRPr lang="en-US" sz="2800" b="1" dirty="0" smtClean="0">
              <a:solidFill>
                <a:srgbClr val="FF0066"/>
              </a:solidFill>
            </a:endParaRPr>
          </a:p>
          <a:p>
            <a:pPr lvl="0" algn="l" rtl="0"/>
            <a:endParaRPr lang="en-US" sz="2800" b="1" dirty="0">
              <a:solidFill>
                <a:srgbClr val="0000FF"/>
              </a:solidFill>
            </a:endParaRPr>
          </a:p>
          <a:p>
            <a:pPr lvl="0" algn="ctr" rtl="0"/>
            <a:r>
              <a:rPr lang="en-US" sz="3600" b="1" dirty="0" smtClean="0">
                <a:solidFill>
                  <a:srgbClr val="0000FF"/>
                </a:solidFill>
              </a:rPr>
              <a:t>Choice of oral preparation</a:t>
            </a:r>
          </a:p>
          <a:p>
            <a:pPr lvl="0" algn="l" rtl="0"/>
            <a:r>
              <a:rPr lang="en-US" sz="2800" b="1" dirty="0" smtClean="0">
                <a:solidFill>
                  <a:srgbClr val="FF0066"/>
                </a:solidFill>
              </a:rPr>
              <a:t> </a:t>
            </a:r>
            <a:endParaRPr lang="en-US" sz="2800" b="1" dirty="0" smtClean="0"/>
          </a:p>
          <a:p>
            <a:pPr lvl="0" algn="l" rtl="0"/>
            <a:endParaRPr lang="en-US" sz="2800" b="1" dirty="0" smtClean="0"/>
          </a:p>
          <a:p>
            <a:pPr marL="457200" lvl="0" indent="-457200" algn="l" rtl="0">
              <a:buFont typeface="Wingdings" panose="05000000000000000000" pitchFamily="2" charset="2"/>
              <a:buChar char="§"/>
            </a:pPr>
            <a:r>
              <a:rPr lang="en-US" sz="2800" b="1" dirty="0" smtClean="0"/>
              <a:t> Iron absorption from the gut mucosal cells occurs via divalent metal transporter 1 (DMT1), a protein localized to the </a:t>
            </a:r>
            <a:r>
              <a:rPr lang="en-US" sz="2800" b="1" dirty="0" smtClean="0">
                <a:solidFill>
                  <a:srgbClr val="C00000"/>
                </a:solidFill>
              </a:rPr>
              <a:t>duodenum</a:t>
            </a:r>
            <a:r>
              <a:rPr lang="en-US" sz="2800" b="1" dirty="0" smtClean="0"/>
              <a:t> and </a:t>
            </a:r>
            <a:r>
              <a:rPr lang="en-US" sz="2800" b="1" dirty="0" smtClean="0">
                <a:solidFill>
                  <a:srgbClr val="C00000"/>
                </a:solidFill>
              </a:rPr>
              <a:t>upper jejunum</a:t>
            </a:r>
            <a:r>
              <a:rPr lang="en-US" sz="2800" b="1" dirty="0" smtClean="0"/>
              <a:t>. </a:t>
            </a:r>
            <a:endParaRPr lang="en-US" sz="2800" b="1" dirty="0" smtClean="0"/>
          </a:p>
          <a:p>
            <a:pPr marL="457200" lvl="0" indent="-457200" algn="l" rtl="0">
              <a:buFont typeface="Wingdings" panose="05000000000000000000" pitchFamily="2" charset="2"/>
              <a:buChar char="§"/>
            </a:pPr>
            <a:endParaRPr lang="en-US" sz="2800" b="1" dirty="0"/>
          </a:p>
          <a:p>
            <a:pPr marL="457200" lvl="0" indent="-457200" algn="l" rtl="0">
              <a:buFont typeface="Wingdings" panose="05000000000000000000" pitchFamily="2" charset="2"/>
              <a:buChar char="§"/>
            </a:pPr>
            <a:r>
              <a:rPr lang="en-US" sz="2800" b="1" dirty="0">
                <a:solidFill>
                  <a:prstClr val="black"/>
                </a:solidFill>
              </a:rPr>
              <a:t>We </a:t>
            </a:r>
            <a:r>
              <a:rPr lang="en-US" sz="2800" b="1" dirty="0">
                <a:solidFill>
                  <a:srgbClr val="C00000"/>
                </a:solidFill>
              </a:rPr>
              <a:t>do not use </a:t>
            </a:r>
            <a:r>
              <a:rPr lang="en-US" sz="2800" b="1" dirty="0">
                <a:solidFill>
                  <a:srgbClr val="0070C0"/>
                </a:solidFill>
              </a:rPr>
              <a:t>enteric-coated</a:t>
            </a:r>
            <a:r>
              <a:rPr lang="en-US" sz="2800" b="1" dirty="0">
                <a:solidFill>
                  <a:prstClr val="black"/>
                </a:solidFill>
              </a:rPr>
              <a:t> or </a:t>
            </a:r>
            <a:r>
              <a:rPr lang="en-US" sz="2800" b="1" dirty="0">
                <a:solidFill>
                  <a:srgbClr val="0070C0"/>
                </a:solidFill>
              </a:rPr>
              <a:t>sustained-release capsules</a:t>
            </a:r>
            <a:r>
              <a:rPr lang="en-US" sz="2800" b="1" dirty="0">
                <a:solidFill>
                  <a:prstClr val="black"/>
                </a:solidFill>
              </a:rPr>
              <a:t>, which are </a:t>
            </a:r>
            <a:r>
              <a:rPr lang="en-US" sz="2800" b="1" dirty="0">
                <a:solidFill>
                  <a:srgbClr val="C00000"/>
                </a:solidFill>
              </a:rPr>
              <a:t>poorly absorbed </a:t>
            </a:r>
            <a:r>
              <a:rPr lang="en-US" sz="2800" b="1" dirty="0">
                <a:solidFill>
                  <a:prstClr val="black"/>
                </a:solidFill>
              </a:rPr>
              <a:t>due to iron released too far </a:t>
            </a:r>
            <a:r>
              <a:rPr lang="en-US" sz="2800" b="1" dirty="0">
                <a:solidFill>
                  <a:srgbClr val="C00000"/>
                </a:solidFill>
              </a:rPr>
              <a:t>distally </a:t>
            </a:r>
            <a:r>
              <a:rPr lang="en-US" sz="2800" b="1" dirty="0">
                <a:solidFill>
                  <a:prstClr val="black"/>
                </a:solidFill>
              </a:rPr>
              <a:t>in the intestinal tract; in some cases, the intact tablets are excreted in stool .</a:t>
            </a:r>
          </a:p>
          <a:p>
            <a:pPr marL="457200" lvl="0" indent="-457200" algn="l" rtl="0">
              <a:buFont typeface="Wingdings" panose="05000000000000000000" pitchFamily="2" charset="2"/>
              <a:buChar char="§"/>
            </a:pPr>
            <a:endParaRPr lang="en-US" sz="2800" b="1" dirty="0" smtClean="0"/>
          </a:p>
          <a:p>
            <a:pPr marL="457200" lvl="0" indent="-457200" algn="l" rtl="0">
              <a:buFont typeface="Wingdings" panose="05000000000000000000" pitchFamily="2" charset="2"/>
              <a:buChar char="§"/>
            </a:pPr>
            <a:endParaRPr lang="en-US" sz="2400" b="1" dirty="0"/>
          </a:p>
          <a:p>
            <a:pPr marL="457200" lvl="0" indent="-457200" algn="l" rtl="0">
              <a:buFont typeface="Wingdings" panose="05000000000000000000" pitchFamily="2" charset="2"/>
              <a:buChar char="§"/>
            </a:pPr>
            <a:endParaRPr lang="en-US" sz="2400" b="1" dirty="0" smtClean="0"/>
          </a:p>
        </p:txBody>
      </p:sp>
    </p:spTree>
    <p:extLst>
      <p:ext uri="{BB962C8B-B14F-4D97-AF65-F5344CB8AC3E}">
        <p14:creationId xmlns:p14="http://schemas.microsoft.com/office/powerpoint/2010/main" val="2659264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11" y="120608"/>
            <a:ext cx="11758108" cy="6555641"/>
          </a:xfrm>
          <a:prstGeom prst="rect">
            <a:avLst/>
          </a:prstGeom>
          <a:solidFill>
            <a:schemeClr val="accent6">
              <a:lumMod val="20000"/>
              <a:lumOff val="80000"/>
            </a:schemeClr>
          </a:solidFill>
          <a:ln w="28575">
            <a:solidFill>
              <a:srgbClr val="FF3399"/>
            </a:solidFill>
          </a:ln>
        </p:spPr>
        <p:txBody>
          <a:bodyPr wrap="square">
            <a:spAutoFit/>
          </a:bodyPr>
          <a:lstStyle/>
          <a:p>
            <a:pPr marL="457200" indent="-457200" algn="l" rtl="0">
              <a:buFont typeface="Wingdings" panose="05000000000000000000" pitchFamily="2" charset="2"/>
              <a:buChar char="q"/>
            </a:pPr>
            <a:endParaRPr lang="en-US" sz="2800" b="1" dirty="0" smtClean="0">
              <a:solidFill>
                <a:srgbClr val="FF0066"/>
              </a:solidFill>
            </a:endParaRPr>
          </a:p>
          <a:p>
            <a:pPr marL="457200" indent="-457200" algn="l" rtl="0">
              <a:buFont typeface="Wingdings" panose="05000000000000000000" pitchFamily="2" charset="2"/>
              <a:buChar char="q"/>
            </a:pPr>
            <a:r>
              <a:rPr lang="en-US" sz="3200" b="1" dirty="0" smtClean="0">
                <a:solidFill>
                  <a:srgbClr val="FF0066"/>
                </a:solidFill>
              </a:rPr>
              <a:t>Intravenous (IV) iron</a:t>
            </a:r>
          </a:p>
          <a:p>
            <a:pPr algn="l" rtl="0"/>
            <a:endParaRPr lang="en-US" sz="2400" b="1" dirty="0" smtClean="0"/>
          </a:p>
          <a:p>
            <a:pPr marL="342900" indent="-342900" algn="l" rtl="0">
              <a:buFont typeface="Wingdings" panose="05000000000000000000" pitchFamily="2" charset="2"/>
              <a:buChar char="§"/>
            </a:pPr>
            <a:r>
              <a:rPr lang="en-US" sz="2400" b="1" dirty="0"/>
              <a:t>W</a:t>
            </a:r>
            <a:r>
              <a:rPr lang="en-US" sz="2400" b="1" dirty="0" smtClean="0"/>
              <a:t>eak or absent response to oral iron</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 low absorption due to intestinal disease (</a:t>
            </a:r>
            <a:r>
              <a:rPr lang="en-US" sz="2400" b="1" dirty="0" smtClean="0">
                <a:solidFill>
                  <a:srgbClr val="C00000"/>
                </a:solidFill>
              </a:rPr>
              <a:t>bariatric surgery </a:t>
            </a:r>
            <a:r>
              <a:rPr lang="en-US" sz="2400" b="1" dirty="0" smtClean="0"/>
              <a:t>;gastric resection, Roux-en-Y, </a:t>
            </a:r>
            <a:r>
              <a:rPr lang="en-US" sz="2400" b="1" dirty="0" err="1" smtClean="0"/>
              <a:t>biliopancreatic</a:t>
            </a:r>
            <a:r>
              <a:rPr lang="en-US" sz="2400" b="1" dirty="0" smtClean="0"/>
              <a:t> diversion, </a:t>
            </a:r>
            <a:r>
              <a:rPr lang="en-US" sz="2400" b="1" dirty="0" smtClean="0">
                <a:solidFill>
                  <a:srgbClr val="C00000"/>
                </a:solidFill>
              </a:rPr>
              <a:t>IBD</a:t>
            </a:r>
            <a:r>
              <a:rPr lang="en-US" sz="2400" b="1" dirty="0" smtClean="0"/>
              <a:t>) </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 Intolerance of oral iron</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lack of compliance</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solidFill>
                  <a:srgbClr val="FF0066"/>
                </a:solidFill>
              </a:rPr>
              <a:t>severe anemia</a:t>
            </a:r>
            <a:r>
              <a:rPr lang="en-US" sz="2400" b="1" dirty="0" smtClean="0"/>
              <a:t>, especially later in the pregnancy</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a:t>N</a:t>
            </a:r>
            <a:r>
              <a:rPr lang="en-US" sz="2400" b="1" dirty="0" smtClean="0"/>
              <a:t>eed for rapid and adequate treatment (bleeding due to </a:t>
            </a:r>
            <a:r>
              <a:rPr lang="en-US" sz="2400" b="1" dirty="0" smtClean="0">
                <a:solidFill>
                  <a:srgbClr val="C00000"/>
                </a:solidFill>
              </a:rPr>
              <a:t>placenta </a:t>
            </a:r>
            <a:r>
              <a:rPr lang="en-US" sz="2400" b="1" dirty="0" err="1" smtClean="0">
                <a:solidFill>
                  <a:srgbClr val="C00000"/>
                </a:solidFill>
              </a:rPr>
              <a:t>praevia</a:t>
            </a:r>
            <a:r>
              <a:rPr lang="en-US" sz="2400" b="1" dirty="0" smtClean="0"/>
              <a:t>, advanced gestational  (</a:t>
            </a:r>
            <a:r>
              <a:rPr lang="en-US" sz="2400" b="1" dirty="0" smtClean="0">
                <a:solidFill>
                  <a:srgbClr val="C00000"/>
                </a:solidFill>
              </a:rPr>
              <a:t>after week 30</a:t>
            </a:r>
            <a:r>
              <a:rPr lang="en-US" sz="2400" b="1" dirty="0" smtClean="0"/>
              <a:t>)</a:t>
            </a:r>
          </a:p>
          <a:p>
            <a:pPr marL="342900" indent="-342900" algn="l" rtl="0">
              <a:buFont typeface="Wingdings" panose="05000000000000000000" pitchFamily="2" charset="2"/>
              <a:buChar char="§"/>
            </a:pPr>
            <a:endParaRPr lang="en-US" sz="2400" b="1" dirty="0"/>
          </a:p>
        </p:txBody>
      </p:sp>
    </p:spTree>
    <p:extLst>
      <p:ext uri="{BB962C8B-B14F-4D97-AF65-F5344CB8AC3E}">
        <p14:creationId xmlns:p14="http://schemas.microsoft.com/office/powerpoint/2010/main" val="126330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666" y="311971"/>
            <a:ext cx="11650534" cy="6217087"/>
          </a:xfrm>
          <a:prstGeom prst="rect">
            <a:avLst/>
          </a:prstGeom>
          <a:solidFill>
            <a:schemeClr val="accent6">
              <a:lumMod val="20000"/>
              <a:lumOff val="80000"/>
            </a:schemeClr>
          </a:solidFill>
          <a:ln w="28575">
            <a:solidFill>
              <a:srgbClr val="FF3399"/>
            </a:solidFill>
          </a:ln>
        </p:spPr>
        <p:txBody>
          <a:bodyPr wrap="square">
            <a:spAutoFit/>
          </a:bodyPr>
          <a:lstStyle/>
          <a:p>
            <a:pPr algn="l" rtl="0"/>
            <a:endParaRPr lang="en-US" dirty="0"/>
          </a:p>
          <a:p>
            <a:pPr marL="457200" indent="-457200" algn="l" rtl="0">
              <a:buFont typeface="Wingdings" panose="05000000000000000000" pitchFamily="2" charset="2"/>
              <a:buChar char="q"/>
            </a:pPr>
            <a:r>
              <a:rPr lang="en-US" sz="2800" b="1" dirty="0" err="1" smtClean="0">
                <a:solidFill>
                  <a:srgbClr val="C00000"/>
                </a:solidFill>
              </a:rPr>
              <a:t>Ferinject</a:t>
            </a:r>
            <a:endParaRPr lang="en-US" sz="2800" b="1" dirty="0" smtClean="0">
              <a:solidFill>
                <a:srgbClr val="C00000"/>
              </a:solidFill>
            </a:endParaRPr>
          </a:p>
          <a:p>
            <a:pPr algn="l" rtl="0"/>
            <a:endParaRPr lang="en-US" sz="2000" b="1" dirty="0"/>
          </a:p>
          <a:p>
            <a:pPr marL="342900" indent="-342900" algn="l" rtl="0">
              <a:buFont typeface="Wingdings" panose="05000000000000000000" pitchFamily="2" charset="2"/>
              <a:buChar char="§"/>
            </a:pPr>
            <a:r>
              <a:rPr lang="en-US" sz="2400" b="1" dirty="0" smtClean="0"/>
              <a:t>Intravenous iron is </a:t>
            </a:r>
            <a:r>
              <a:rPr lang="en-US" sz="2400" b="1" dirty="0" smtClean="0">
                <a:solidFill>
                  <a:srgbClr val="C00000"/>
                </a:solidFill>
              </a:rPr>
              <a:t>not given during the first trimester </a:t>
            </a:r>
            <a:r>
              <a:rPr lang="en-US" sz="2400" b="1" dirty="0" smtClean="0"/>
              <a:t>but can be started after </a:t>
            </a:r>
            <a:r>
              <a:rPr lang="en-US" sz="2400" b="1" dirty="0" smtClean="0">
                <a:solidFill>
                  <a:srgbClr val="0000FF"/>
                </a:solidFill>
              </a:rPr>
              <a:t>13 to 14 </a:t>
            </a:r>
            <a:r>
              <a:rPr lang="en-US" sz="2400" b="1" dirty="0" smtClean="0"/>
              <a:t>weeks, as there are no safety data for first-trimester use.</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Can be given as a </a:t>
            </a:r>
            <a:r>
              <a:rPr lang="en-US" sz="2400" b="1" dirty="0" smtClean="0">
                <a:solidFill>
                  <a:srgbClr val="C00000"/>
                </a:solidFill>
              </a:rPr>
              <a:t>single dose </a:t>
            </a:r>
            <a:r>
              <a:rPr lang="en-US" sz="2400" b="1" dirty="0" smtClean="0"/>
              <a:t>of </a:t>
            </a:r>
            <a:r>
              <a:rPr lang="en-US" sz="2400" b="1" dirty="0" smtClean="0">
                <a:solidFill>
                  <a:srgbClr val="C00000"/>
                </a:solidFill>
              </a:rPr>
              <a:t>up </a:t>
            </a:r>
            <a:r>
              <a:rPr lang="en-US" sz="2400" b="1" dirty="0" smtClean="0">
                <a:solidFill>
                  <a:srgbClr val="0000FF"/>
                </a:solidFill>
              </a:rPr>
              <a:t>to</a:t>
            </a:r>
            <a:r>
              <a:rPr lang="en-US" sz="2400" b="1" dirty="0" smtClean="0">
                <a:solidFill>
                  <a:srgbClr val="C00000"/>
                </a:solidFill>
              </a:rPr>
              <a:t> 1000 mg </a:t>
            </a:r>
            <a:r>
              <a:rPr lang="en-US" sz="2400" b="1" dirty="0" smtClean="0"/>
              <a:t>of elemental iron.</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Product labeling in the United States specifies a maximum </a:t>
            </a:r>
            <a:r>
              <a:rPr lang="en-US" sz="2400" b="1" dirty="0" smtClean="0">
                <a:solidFill>
                  <a:srgbClr val="FF0066"/>
                </a:solidFill>
              </a:rPr>
              <a:t>single dose </a:t>
            </a:r>
            <a:r>
              <a:rPr lang="en-US" sz="2400" b="1" dirty="0" smtClean="0"/>
              <a:t>of </a:t>
            </a:r>
            <a:r>
              <a:rPr lang="en-US" sz="2400" b="1" dirty="0" smtClean="0">
                <a:solidFill>
                  <a:srgbClr val="C00000"/>
                </a:solidFill>
              </a:rPr>
              <a:t>15 mg/kg </a:t>
            </a:r>
            <a:r>
              <a:rPr lang="en-US" sz="2400" b="1" dirty="0" smtClean="0"/>
              <a:t>of body weight.</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t>Doses of FCM may be given over a </a:t>
            </a:r>
            <a:r>
              <a:rPr lang="en-US" sz="2400" b="1" dirty="0" smtClean="0">
                <a:solidFill>
                  <a:srgbClr val="C00000"/>
                </a:solidFill>
              </a:rPr>
              <a:t>15-minute infusion</a:t>
            </a:r>
            <a:r>
              <a:rPr lang="en-US" sz="2400" b="1" dirty="0" smtClean="0"/>
              <a:t>. </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As with all formulations, we </a:t>
            </a:r>
            <a:r>
              <a:rPr lang="en-US" sz="2400" b="1" dirty="0" smtClean="0">
                <a:solidFill>
                  <a:srgbClr val="C00000"/>
                </a:solidFill>
              </a:rPr>
              <a:t>start slowly</a:t>
            </a:r>
            <a:r>
              <a:rPr lang="en-US" sz="2400" b="1" dirty="0" smtClean="0"/>
              <a:t>, observe for signs of allergy or infusion reaction, and if not seen, administer the balance over </a:t>
            </a:r>
            <a:r>
              <a:rPr lang="en-US" sz="2400" b="1" dirty="0" smtClean="0">
                <a:solidFill>
                  <a:srgbClr val="C00000"/>
                </a:solidFill>
              </a:rPr>
              <a:t>15 minutes</a:t>
            </a:r>
            <a:r>
              <a:rPr lang="en-US" sz="2400" b="1" dirty="0" smtClean="0"/>
              <a:t>. </a:t>
            </a:r>
          </a:p>
          <a:p>
            <a:pPr marL="342900" indent="-342900" algn="l" rtl="0">
              <a:buFont typeface="Wingdings" panose="05000000000000000000" pitchFamily="2" charset="2"/>
              <a:buChar char="§"/>
            </a:pPr>
            <a:endParaRPr lang="en-US" sz="2400" b="1" dirty="0"/>
          </a:p>
          <a:p>
            <a:pPr algn="l" rtl="0"/>
            <a:endParaRPr lang="fa-IR" sz="2000" b="1" dirty="0"/>
          </a:p>
        </p:txBody>
      </p:sp>
    </p:spTree>
    <p:extLst>
      <p:ext uri="{BB962C8B-B14F-4D97-AF65-F5344CB8AC3E}">
        <p14:creationId xmlns:p14="http://schemas.microsoft.com/office/powerpoint/2010/main" val="274769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1" y="151659"/>
            <a:ext cx="11897958" cy="6555641"/>
          </a:xfrm>
          <a:prstGeom prst="rect">
            <a:avLst/>
          </a:prstGeom>
          <a:solidFill>
            <a:schemeClr val="accent6">
              <a:lumMod val="20000"/>
              <a:lumOff val="80000"/>
            </a:schemeClr>
          </a:solidFill>
          <a:ln w="28575">
            <a:solidFill>
              <a:srgbClr val="FF3399"/>
            </a:solidFill>
          </a:ln>
        </p:spPr>
        <p:txBody>
          <a:bodyPr wrap="square">
            <a:spAutoFit/>
          </a:bodyPr>
          <a:lstStyle/>
          <a:p>
            <a:pPr marL="457200" indent="-457200" algn="l" rtl="0">
              <a:buFont typeface="Wingdings" panose="05000000000000000000" pitchFamily="2" charset="2"/>
              <a:buChar char="q"/>
            </a:pPr>
            <a:endParaRPr lang="en-US" sz="2800" b="1" dirty="0" smtClean="0">
              <a:solidFill>
                <a:srgbClr val="C00000"/>
              </a:solidFill>
            </a:endParaRPr>
          </a:p>
          <a:p>
            <a:pPr marL="457200" indent="-457200" algn="l" rtl="0">
              <a:buFont typeface="Wingdings" panose="05000000000000000000" pitchFamily="2" charset="2"/>
              <a:buChar char="q"/>
            </a:pPr>
            <a:r>
              <a:rPr lang="en-US" sz="3600" b="1" dirty="0" smtClean="0">
                <a:solidFill>
                  <a:srgbClr val="C00000"/>
                </a:solidFill>
              </a:rPr>
              <a:t>Use of premedication </a:t>
            </a:r>
          </a:p>
          <a:p>
            <a:pPr algn="l" rtl="0"/>
            <a:endParaRPr lang="en-US" sz="2800" b="1" dirty="0" smtClean="0">
              <a:solidFill>
                <a:srgbClr val="C00000"/>
              </a:solidFill>
            </a:endParaRPr>
          </a:p>
          <a:p>
            <a:pPr algn="l" rtl="0"/>
            <a:endParaRPr lang="en-US" sz="2800" b="1" dirty="0" smtClean="0"/>
          </a:p>
          <a:p>
            <a:pPr marL="342900" indent="-342900" algn="l" rtl="0">
              <a:buFont typeface="Wingdings" panose="05000000000000000000" pitchFamily="2" charset="2"/>
              <a:buChar char="§"/>
            </a:pPr>
            <a:r>
              <a:rPr lang="en-US" sz="2800" b="1" dirty="0" smtClean="0"/>
              <a:t>For patients with </a:t>
            </a:r>
            <a:r>
              <a:rPr lang="en-US" sz="2800" b="1" dirty="0" smtClean="0">
                <a:solidFill>
                  <a:srgbClr val="C00000"/>
                </a:solidFill>
              </a:rPr>
              <a:t>asthma</a:t>
            </a:r>
            <a:r>
              <a:rPr lang="en-US" sz="2800" b="1" dirty="0" smtClean="0"/>
              <a:t> or </a:t>
            </a:r>
            <a:r>
              <a:rPr lang="en-US" sz="2800" b="1" dirty="0" smtClean="0">
                <a:solidFill>
                  <a:srgbClr val="C00000"/>
                </a:solidFill>
              </a:rPr>
              <a:t>more than one drug allergy</a:t>
            </a:r>
            <a:r>
              <a:rPr lang="en-US" sz="2800" b="1" dirty="0" smtClean="0"/>
              <a:t>,, we routinely </a:t>
            </a:r>
            <a:r>
              <a:rPr lang="en-US" sz="2800" b="1" dirty="0" err="1" smtClean="0"/>
              <a:t>premedicate</a:t>
            </a:r>
            <a:r>
              <a:rPr lang="en-US" sz="2800" b="1" dirty="0" smtClean="0"/>
              <a:t> with </a:t>
            </a:r>
            <a:r>
              <a:rPr lang="en-US" sz="2800" b="1" dirty="0" smtClean="0">
                <a:solidFill>
                  <a:srgbClr val="C00000"/>
                </a:solidFill>
              </a:rPr>
              <a:t>125 mg of methylprednisolone</a:t>
            </a:r>
            <a:r>
              <a:rPr lang="en-US" sz="2800" b="1" dirty="0" smtClean="0"/>
              <a:t> and an </a:t>
            </a:r>
            <a:r>
              <a:rPr lang="en-US" sz="2800" b="1" dirty="0" smtClean="0">
                <a:solidFill>
                  <a:srgbClr val="C00000"/>
                </a:solidFill>
              </a:rPr>
              <a:t>H2 blocker </a:t>
            </a:r>
            <a:r>
              <a:rPr lang="en-US" sz="2800" b="1" dirty="0" smtClean="0"/>
              <a:t>( 10 mg of famotidine) given </a:t>
            </a:r>
            <a:r>
              <a:rPr lang="en-US" sz="2800" b="1" dirty="0" smtClean="0">
                <a:solidFill>
                  <a:srgbClr val="C00000"/>
                </a:solidFill>
              </a:rPr>
              <a:t>IV </a:t>
            </a:r>
            <a:r>
              <a:rPr lang="en-US" sz="2800" b="1" dirty="0" smtClean="0"/>
              <a:t>prior to administration of any IV iron product</a:t>
            </a:r>
            <a:r>
              <a:rPr lang="en-US" sz="2800" b="1" dirty="0" smtClean="0"/>
              <a:t>.</a:t>
            </a:r>
          </a:p>
          <a:p>
            <a:pPr marL="342900" indent="-342900" algn="l" rtl="0">
              <a:buFont typeface="Wingdings" panose="05000000000000000000" pitchFamily="2" charset="2"/>
              <a:buChar char="§"/>
            </a:pPr>
            <a:endParaRPr lang="en-US" sz="2800" b="1" dirty="0"/>
          </a:p>
          <a:p>
            <a:pPr algn="l" rtl="0"/>
            <a:endParaRPr lang="en-US" sz="2800" b="1" dirty="0" smtClean="0"/>
          </a:p>
          <a:p>
            <a:pPr marL="457200" lvl="0" indent="-457200" algn="l" rtl="0">
              <a:buFont typeface="Wingdings" panose="05000000000000000000" pitchFamily="2" charset="2"/>
              <a:buChar char="§"/>
            </a:pPr>
            <a:r>
              <a:rPr lang="en-US" sz="2800" b="1" dirty="0">
                <a:solidFill>
                  <a:prstClr val="black"/>
                </a:solidFill>
              </a:rPr>
              <a:t>we are concerned that a number of adverse events attributed to IV iron are in fact due to </a:t>
            </a:r>
            <a:r>
              <a:rPr lang="en-US" sz="2800" b="1" dirty="0" err="1">
                <a:solidFill>
                  <a:prstClr val="black"/>
                </a:solidFill>
              </a:rPr>
              <a:t>premedications</a:t>
            </a:r>
            <a:r>
              <a:rPr lang="en-US" sz="2800" b="1" dirty="0">
                <a:solidFill>
                  <a:prstClr val="black"/>
                </a:solidFill>
              </a:rPr>
              <a:t>, </a:t>
            </a:r>
            <a:r>
              <a:rPr lang="en-US" sz="2800" b="1" dirty="0"/>
              <a:t>especially </a:t>
            </a:r>
            <a:r>
              <a:rPr lang="en-US" sz="2800" b="1" dirty="0" smtClean="0"/>
              <a:t>diphenhydramine</a:t>
            </a:r>
            <a:r>
              <a:rPr lang="en-US" sz="2800" b="1" dirty="0" smtClean="0">
                <a:solidFill>
                  <a:prstClr val="black"/>
                </a:solidFill>
              </a:rPr>
              <a:t>. Diphenhydramine </a:t>
            </a:r>
            <a:r>
              <a:rPr lang="en-US" sz="2800" b="1" dirty="0">
                <a:solidFill>
                  <a:prstClr val="black"/>
                </a:solidFill>
              </a:rPr>
              <a:t>may cause hypotension, somnolence, flushing, dizziness, irritability, nasal congestion, wheezing, and supraventricular tachycardia.</a:t>
            </a:r>
          </a:p>
          <a:p>
            <a:pPr lvl="0" algn="l" rtl="0"/>
            <a:endParaRPr lang="en-US" sz="2400" b="1" dirty="0">
              <a:solidFill>
                <a:prstClr val="black"/>
              </a:solidFill>
            </a:endParaRPr>
          </a:p>
          <a:p>
            <a:pPr marL="342900" indent="-342900" algn="l" rtl="0">
              <a:buFont typeface="Wingdings" panose="05000000000000000000" pitchFamily="2" charset="2"/>
              <a:buChar char="§"/>
            </a:pPr>
            <a:endParaRPr lang="en-US" sz="2400" b="1" dirty="0" smtClean="0"/>
          </a:p>
        </p:txBody>
      </p:sp>
    </p:spTree>
    <p:extLst>
      <p:ext uri="{BB962C8B-B14F-4D97-AF65-F5344CB8AC3E}">
        <p14:creationId xmlns:p14="http://schemas.microsoft.com/office/powerpoint/2010/main" val="2663140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37" y="259108"/>
            <a:ext cx="11758108" cy="6370975"/>
          </a:xfrm>
          <a:prstGeom prst="rect">
            <a:avLst/>
          </a:prstGeom>
          <a:solidFill>
            <a:schemeClr val="accent6">
              <a:lumMod val="20000"/>
              <a:lumOff val="80000"/>
            </a:schemeClr>
          </a:solidFill>
          <a:ln w="19050">
            <a:solidFill>
              <a:srgbClr val="FF0066"/>
            </a:solidFill>
          </a:ln>
        </p:spPr>
        <p:txBody>
          <a:bodyPr wrap="square">
            <a:spAutoFit/>
          </a:bodyPr>
          <a:lstStyle/>
          <a:p>
            <a:pPr algn="l" rtl="0"/>
            <a:endParaRPr lang="en-US" sz="3200" b="1" dirty="0" smtClean="0">
              <a:solidFill>
                <a:srgbClr val="FF0066"/>
              </a:solidFill>
            </a:endParaRPr>
          </a:p>
          <a:p>
            <a:pPr marL="342900" indent="-342900" algn="l" rtl="0">
              <a:buFont typeface="Wingdings" panose="05000000000000000000" pitchFamily="2" charset="2"/>
              <a:buChar char="q"/>
            </a:pPr>
            <a:r>
              <a:rPr lang="en-US" sz="3200" b="1" dirty="0" smtClean="0">
                <a:solidFill>
                  <a:srgbClr val="0000FF"/>
                </a:solidFill>
              </a:rPr>
              <a:t>DEFINITION OF ANEMIA IN </a:t>
            </a:r>
            <a:r>
              <a:rPr lang="en-US" sz="3200" b="1" dirty="0" smtClean="0">
                <a:solidFill>
                  <a:srgbClr val="0000FF"/>
                </a:solidFill>
              </a:rPr>
              <a:t>PREGNANCY</a:t>
            </a:r>
            <a:endParaRPr lang="en-US" sz="3200" b="1" dirty="0" smtClean="0">
              <a:solidFill>
                <a:srgbClr val="0000FF"/>
              </a:solidFill>
            </a:endParaRPr>
          </a:p>
          <a:p>
            <a:pPr algn="l" rtl="0"/>
            <a:endParaRPr lang="en-US" sz="2800" b="1" dirty="0">
              <a:solidFill>
                <a:srgbClr val="0000FF"/>
              </a:solidFill>
            </a:endParaRPr>
          </a:p>
          <a:p>
            <a:pPr marL="342900" lvl="0" indent="-342900" algn="l" rtl="0">
              <a:buFont typeface="Wingdings" panose="05000000000000000000" pitchFamily="2" charset="2"/>
              <a:buChar char="§"/>
            </a:pPr>
            <a:r>
              <a:rPr lang="en-US" sz="2800" b="1" dirty="0">
                <a:solidFill>
                  <a:srgbClr val="C00000"/>
                </a:solidFill>
              </a:rPr>
              <a:t>First trimester </a:t>
            </a:r>
            <a:r>
              <a:rPr lang="en-US" sz="2800" b="1" dirty="0">
                <a:solidFill>
                  <a:prstClr val="black"/>
                </a:solidFill>
              </a:rPr>
              <a:t>– Hemoglobin </a:t>
            </a:r>
            <a:r>
              <a:rPr lang="en-US" sz="2800" b="1" dirty="0" smtClean="0">
                <a:solidFill>
                  <a:srgbClr val="FF0066"/>
                </a:solidFill>
              </a:rPr>
              <a:t>&lt; 11 </a:t>
            </a:r>
            <a:r>
              <a:rPr lang="en-US" sz="2800" b="1" dirty="0">
                <a:solidFill>
                  <a:prstClr val="black"/>
                </a:solidFill>
              </a:rPr>
              <a:t>g/</a:t>
            </a:r>
            <a:r>
              <a:rPr lang="en-US" sz="2800" b="1" dirty="0" err="1">
                <a:solidFill>
                  <a:prstClr val="black"/>
                </a:solidFill>
              </a:rPr>
              <a:t>dL</a:t>
            </a:r>
            <a:r>
              <a:rPr lang="en-US" sz="2800" b="1" dirty="0">
                <a:solidFill>
                  <a:prstClr val="black"/>
                </a:solidFill>
              </a:rPr>
              <a:t> (</a:t>
            </a:r>
            <a:r>
              <a:rPr lang="en-US" sz="2400" b="1" dirty="0">
                <a:solidFill>
                  <a:prstClr val="black"/>
                </a:solidFill>
              </a:rPr>
              <a:t>approximate  hematocrit &lt;33 percent</a:t>
            </a:r>
            <a:r>
              <a:rPr lang="en-US" sz="2400" b="1" dirty="0" smtClean="0">
                <a:solidFill>
                  <a:prstClr val="black"/>
                </a:solidFill>
              </a:rPr>
              <a:t>)</a:t>
            </a:r>
          </a:p>
          <a:p>
            <a:pPr lvl="0" algn="l" rtl="0"/>
            <a:endParaRPr lang="en-US" sz="2400" b="1" dirty="0">
              <a:solidFill>
                <a:prstClr val="black"/>
              </a:solidFill>
            </a:endParaRPr>
          </a:p>
          <a:p>
            <a:pPr lvl="0" algn="l" rtl="0"/>
            <a:endParaRPr lang="en-US" sz="2800" b="1" dirty="0">
              <a:solidFill>
                <a:prstClr val="black"/>
              </a:solidFill>
            </a:endParaRPr>
          </a:p>
          <a:p>
            <a:pPr marL="342900" lvl="0" indent="-342900" algn="l" rtl="0">
              <a:buFont typeface="Wingdings" panose="05000000000000000000" pitchFamily="2" charset="2"/>
              <a:buChar char="§"/>
            </a:pPr>
            <a:r>
              <a:rPr lang="en-US" sz="2800" b="1" dirty="0">
                <a:solidFill>
                  <a:srgbClr val="C00000"/>
                </a:solidFill>
              </a:rPr>
              <a:t>Second trimester </a:t>
            </a:r>
            <a:r>
              <a:rPr lang="en-US" sz="2800" b="1" dirty="0">
                <a:solidFill>
                  <a:prstClr val="black"/>
                </a:solidFill>
              </a:rPr>
              <a:t>– Hemoglobin </a:t>
            </a:r>
            <a:r>
              <a:rPr lang="en-US" sz="2800" b="1" dirty="0" smtClean="0">
                <a:solidFill>
                  <a:srgbClr val="FF0066"/>
                </a:solidFill>
              </a:rPr>
              <a:t>&lt; 10.5 </a:t>
            </a:r>
            <a:r>
              <a:rPr lang="en-US" sz="2800" b="1" dirty="0">
                <a:solidFill>
                  <a:prstClr val="black"/>
                </a:solidFill>
              </a:rPr>
              <a:t>g/</a:t>
            </a:r>
            <a:r>
              <a:rPr lang="en-US" sz="2800" b="1" dirty="0" err="1">
                <a:solidFill>
                  <a:prstClr val="black"/>
                </a:solidFill>
              </a:rPr>
              <a:t>dL</a:t>
            </a:r>
            <a:r>
              <a:rPr lang="en-US" sz="2800" b="1" dirty="0">
                <a:solidFill>
                  <a:prstClr val="black"/>
                </a:solidFill>
              </a:rPr>
              <a:t> (</a:t>
            </a:r>
            <a:r>
              <a:rPr lang="en-US" sz="2400" b="1" dirty="0">
                <a:solidFill>
                  <a:prstClr val="black"/>
                </a:solidFill>
              </a:rPr>
              <a:t>approximate hematocrit </a:t>
            </a:r>
            <a:r>
              <a:rPr lang="en-US" sz="2000" b="1" dirty="0">
                <a:solidFill>
                  <a:prstClr val="black"/>
                </a:solidFill>
              </a:rPr>
              <a:t>&lt;32 percent</a:t>
            </a:r>
            <a:r>
              <a:rPr lang="en-US" sz="2000" b="1" dirty="0" smtClean="0">
                <a:solidFill>
                  <a:prstClr val="black"/>
                </a:solidFill>
              </a:rPr>
              <a:t>)</a:t>
            </a:r>
          </a:p>
          <a:p>
            <a:pPr lvl="0" algn="l" rtl="0"/>
            <a:endParaRPr lang="en-US" sz="2400" b="1" dirty="0">
              <a:solidFill>
                <a:prstClr val="black"/>
              </a:solidFill>
            </a:endParaRPr>
          </a:p>
          <a:p>
            <a:pPr lvl="0" algn="l" rtl="0"/>
            <a:endParaRPr lang="en-US" sz="2800" b="1" dirty="0">
              <a:solidFill>
                <a:prstClr val="black"/>
              </a:solidFill>
            </a:endParaRPr>
          </a:p>
          <a:p>
            <a:pPr marL="342900" lvl="0" indent="-342900" algn="l" rtl="0">
              <a:buFont typeface="Wingdings" panose="05000000000000000000" pitchFamily="2" charset="2"/>
              <a:buChar char="§"/>
            </a:pPr>
            <a:r>
              <a:rPr lang="en-US" sz="2800" b="1" dirty="0">
                <a:solidFill>
                  <a:srgbClr val="C00000"/>
                </a:solidFill>
              </a:rPr>
              <a:t>Third trimester </a:t>
            </a:r>
            <a:r>
              <a:rPr lang="en-US" sz="2800" b="1" dirty="0">
                <a:solidFill>
                  <a:prstClr val="black"/>
                </a:solidFill>
              </a:rPr>
              <a:t>– Hemoglobin </a:t>
            </a:r>
            <a:r>
              <a:rPr lang="en-US" sz="2800" b="1" dirty="0" smtClean="0">
                <a:solidFill>
                  <a:srgbClr val="FF0066"/>
                </a:solidFill>
              </a:rPr>
              <a:t>&lt; 11 </a:t>
            </a:r>
            <a:r>
              <a:rPr lang="en-US" sz="2800" b="1" dirty="0">
                <a:solidFill>
                  <a:prstClr val="black"/>
                </a:solidFill>
              </a:rPr>
              <a:t>g/</a:t>
            </a:r>
            <a:r>
              <a:rPr lang="en-US" sz="2800" b="1" dirty="0" err="1">
                <a:solidFill>
                  <a:prstClr val="black"/>
                </a:solidFill>
              </a:rPr>
              <a:t>dL</a:t>
            </a:r>
            <a:r>
              <a:rPr lang="en-US" sz="2800" b="1" dirty="0">
                <a:solidFill>
                  <a:prstClr val="black"/>
                </a:solidFill>
              </a:rPr>
              <a:t> (</a:t>
            </a:r>
            <a:r>
              <a:rPr lang="en-US" sz="2400" b="1" dirty="0">
                <a:solidFill>
                  <a:prstClr val="black"/>
                </a:solidFill>
              </a:rPr>
              <a:t>approximate hematocrit &lt;33 percent</a:t>
            </a:r>
            <a:r>
              <a:rPr lang="en-US" sz="2400" b="1" dirty="0" smtClean="0">
                <a:solidFill>
                  <a:prstClr val="black"/>
                </a:solidFill>
              </a:rPr>
              <a:t>)</a:t>
            </a:r>
          </a:p>
          <a:p>
            <a:pPr lvl="0" algn="l" rtl="0"/>
            <a:endParaRPr lang="en-US" sz="2800" b="1" dirty="0">
              <a:solidFill>
                <a:prstClr val="black"/>
              </a:solidFill>
            </a:endParaRPr>
          </a:p>
          <a:p>
            <a:pPr lvl="0" algn="l" rtl="0"/>
            <a:endParaRPr lang="en-US" sz="2400" b="1" dirty="0">
              <a:solidFill>
                <a:prstClr val="black"/>
              </a:solidFill>
            </a:endParaRPr>
          </a:p>
          <a:p>
            <a:pPr marL="342900" lvl="0" indent="-342900" algn="l" rtl="0">
              <a:buFont typeface="Wingdings" panose="05000000000000000000" pitchFamily="2" charset="2"/>
              <a:buChar char="§"/>
            </a:pPr>
            <a:r>
              <a:rPr lang="en-US" sz="2800" b="1" dirty="0">
                <a:solidFill>
                  <a:srgbClr val="C00000"/>
                </a:solidFill>
              </a:rPr>
              <a:t>Postpartum</a:t>
            </a:r>
            <a:r>
              <a:rPr lang="en-US" sz="2800" b="1" dirty="0">
                <a:solidFill>
                  <a:prstClr val="black"/>
                </a:solidFill>
              </a:rPr>
              <a:t> – Hemoglobin </a:t>
            </a:r>
            <a:r>
              <a:rPr lang="en-US" sz="2800" b="1" dirty="0" smtClean="0">
                <a:solidFill>
                  <a:srgbClr val="FF0066"/>
                </a:solidFill>
              </a:rPr>
              <a:t>&lt; 10 </a:t>
            </a:r>
            <a:r>
              <a:rPr lang="en-US" sz="2800" b="1" dirty="0">
                <a:solidFill>
                  <a:prstClr val="black"/>
                </a:solidFill>
              </a:rPr>
              <a:t>g/</a:t>
            </a:r>
            <a:r>
              <a:rPr lang="en-US" sz="2800" b="1" dirty="0" err="1">
                <a:solidFill>
                  <a:prstClr val="black"/>
                </a:solidFill>
              </a:rPr>
              <a:t>dL</a:t>
            </a:r>
            <a:r>
              <a:rPr lang="en-US" sz="2800" b="1" dirty="0">
                <a:solidFill>
                  <a:prstClr val="black"/>
                </a:solidFill>
              </a:rPr>
              <a:t> (approximate hematocrit &lt;30 percent</a:t>
            </a:r>
            <a:r>
              <a:rPr lang="en-US" sz="2800" b="1" dirty="0" smtClean="0">
                <a:solidFill>
                  <a:prstClr val="black"/>
                </a:solidFill>
              </a:rPr>
              <a:t>)</a:t>
            </a:r>
          </a:p>
          <a:p>
            <a:pPr marL="342900" lvl="0" indent="-342900" algn="l" rtl="0">
              <a:buFont typeface="Wingdings" panose="05000000000000000000" pitchFamily="2" charset="2"/>
              <a:buChar char="§"/>
            </a:pPr>
            <a:endParaRPr lang="en-US" sz="2400" b="1" dirty="0" smtClean="0">
              <a:solidFill>
                <a:prstClr val="black"/>
              </a:solidFill>
            </a:endParaRPr>
          </a:p>
          <a:p>
            <a:pPr marL="342900" lvl="0" indent="-342900" algn="l" rtl="0">
              <a:buFont typeface="Wingdings" panose="05000000000000000000" pitchFamily="2" charset="2"/>
              <a:buChar char="§"/>
            </a:pPr>
            <a:endParaRPr lang="en-US" sz="2400" b="1" dirty="0">
              <a:solidFill>
                <a:prstClr val="black"/>
              </a:solidFill>
            </a:endParaRPr>
          </a:p>
        </p:txBody>
      </p:sp>
    </p:spTree>
    <p:extLst>
      <p:ext uri="{BB962C8B-B14F-4D97-AF65-F5344CB8AC3E}">
        <p14:creationId xmlns:p14="http://schemas.microsoft.com/office/powerpoint/2010/main" val="1465056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37" y="271291"/>
            <a:ext cx="11790381" cy="6370975"/>
          </a:xfrm>
          <a:prstGeom prst="rect">
            <a:avLst/>
          </a:prstGeom>
          <a:solidFill>
            <a:schemeClr val="accent6">
              <a:lumMod val="20000"/>
              <a:lumOff val="80000"/>
            </a:schemeClr>
          </a:solidFill>
          <a:ln w="28575">
            <a:solidFill>
              <a:srgbClr val="FF3399"/>
            </a:solidFill>
          </a:ln>
        </p:spPr>
        <p:txBody>
          <a:bodyPr wrap="square">
            <a:spAutoFit/>
          </a:bodyPr>
          <a:lstStyle/>
          <a:p>
            <a:pPr marL="457200" lvl="0" indent="-457200" algn="l" rtl="0">
              <a:buFont typeface="Wingdings" panose="05000000000000000000" pitchFamily="2" charset="2"/>
              <a:buChar char="q"/>
            </a:pPr>
            <a:endParaRPr lang="en-US" sz="2800" b="1" dirty="0" smtClean="0">
              <a:solidFill>
                <a:srgbClr val="C00000"/>
              </a:solidFill>
            </a:endParaRPr>
          </a:p>
          <a:p>
            <a:pPr marL="457200" lvl="0" indent="-457200" algn="l" rtl="0">
              <a:buFont typeface="Wingdings" panose="05000000000000000000" pitchFamily="2" charset="2"/>
              <a:buChar char="q"/>
            </a:pPr>
            <a:r>
              <a:rPr lang="en-US" sz="3200" b="1" dirty="0" smtClean="0">
                <a:solidFill>
                  <a:srgbClr val="C00000"/>
                </a:solidFill>
              </a:rPr>
              <a:t>Use </a:t>
            </a:r>
            <a:r>
              <a:rPr lang="en-US" sz="3200" b="1" dirty="0">
                <a:solidFill>
                  <a:srgbClr val="C00000"/>
                </a:solidFill>
              </a:rPr>
              <a:t>of premedication </a:t>
            </a:r>
          </a:p>
          <a:p>
            <a:pPr marL="342900" lvl="0" indent="-342900" algn="l" rtl="0">
              <a:buFont typeface="Wingdings" panose="05000000000000000000" pitchFamily="2" charset="2"/>
              <a:buChar char="§"/>
            </a:pPr>
            <a:endParaRPr lang="en-US" sz="2800" b="1" dirty="0" smtClean="0">
              <a:solidFill>
                <a:prstClr val="black"/>
              </a:solidFill>
            </a:endParaRPr>
          </a:p>
          <a:p>
            <a:pPr marL="342900" lvl="0" indent="-342900" algn="l" rtl="0">
              <a:buFont typeface="Wingdings" panose="05000000000000000000" pitchFamily="2" charset="2"/>
              <a:buChar char="§"/>
            </a:pPr>
            <a:endParaRPr lang="en-US" sz="2800" b="1" dirty="0">
              <a:solidFill>
                <a:prstClr val="black"/>
              </a:solidFill>
            </a:endParaRPr>
          </a:p>
          <a:p>
            <a:pPr marL="342900" lvl="0" indent="-342900" algn="l" rtl="0">
              <a:buFont typeface="Wingdings" panose="05000000000000000000" pitchFamily="2" charset="2"/>
              <a:buChar char="§"/>
            </a:pPr>
            <a:endParaRPr lang="en-US" sz="2800" b="1" dirty="0" smtClean="0">
              <a:solidFill>
                <a:prstClr val="black"/>
              </a:solidFill>
            </a:endParaRPr>
          </a:p>
          <a:p>
            <a:pPr marL="342900" lvl="0" indent="-342900" algn="l" rtl="0">
              <a:buFont typeface="Wingdings" panose="05000000000000000000" pitchFamily="2" charset="2"/>
              <a:buChar char="§"/>
            </a:pPr>
            <a:r>
              <a:rPr lang="en-US" sz="2800" b="1" dirty="0" smtClean="0">
                <a:solidFill>
                  <a:prstClr val="black"/>
                </a:solidFill>
              </a:rPr>
              <a:t>For </a:t>
            </a:r>
            <a:r>
              <a:rPr lang="en-US" sz="2800" b="1" dirty="0">
                <a:solidFill>
                  <a:prstClr val="black"/>
                </a:solidFill>
              </a:rPr>
              <a:t>patients with a history of </a:t>
            </a:r>
            <a:r>
              <a:rPr lang="en-US" sz="2800" b="1" dirty="0">
                <a:solidFill>
                  <a:srgbClr val="C00000"/>
                </a:solidFill>
              </a:rPr>
              <a:t>inflammatory arthritis</a:t>
            </a:r>
            <a:r>
              <a:rPr lang="en-US" sz="2800" b="1" dirty="0">
                <a:solidFill>
                  <a:prstClr val="black"/>
                </a:solidFill>
              </a:rPr>
              <a:t>,  methylprednisolone, 125 mg / IV, and  a short course of prednisone (1 mg/kg per day orally for four days</a:t>
            </a:r>
            <a:r>
              <a:rPr lang="en-US" sz="2800" b="1" dirty="0" smtClean="0">
                <a:solidFill>
                  <a:prstClr val="black"/>
                </a:solidFill>
              </a:rPr>
              <a:t>).</a:t>
            </a:r>
          </a:p>
          <a:p>
            <a:pPr lvl="0" algn="l" rtl="0"/>
            <a:endParaRPr lang="en-US" sz="2800" b="1" dirty="0">
              <a:solidFill>
                <a:prstClr val="black"/>
              </a:solidFill>
            </a:endParaRPr>
          </a:p>
          <a:p>
            <a:pPr lvl="0" algn="l" rtl="0"/>
            <a:endParaRPr lang="en-US" sz="2800" b="1" dirty="0">
              <a:solidFill>
                <a:prstClr val="black"/>
              </a:solidFill>
            </a:endParaRPr>
          </a:p>
          <a:p>
            <a:pPr marL="342900" lvl="0" indent="-342900" algn="l" rtl="0">
              <a:buFont typeface="Wingdings" panose="05000000000000000000" pitchFamily="2" charset="2"/>
              <a:buChar char="§"/>
            </a:pPr>
            <a:r>
              <a:rPr lang="en-US" sz="2800" b="1" dirty="0">
                <a:solidFill>
                  <a:prstClr val="black"/>
                </a:solidFill>
              </a:rPr>
              <a:t>We (and others) </a:t>
            </a:r>
            <a:r>
              <a:rPr lang="en-US" sz="2800" b="1" dirty="0">
                <a:solidFill>
                  <a:srgbClr val="C00000"/>
                </a:solidFill>
              </a:rPr>
              <a:t>do not use H1 blockers </a:t>
            </a:r>
            <a:r>
              <a:rPr lang="en-US" sz="2800" b="1" dirty="0">
                <a:solidFill>
                  <a:prstClr val="black"/>
                </a:solidFill>
              </a:rPr>
              <a:t>(antihistamines) to prevent (or treat) infusion reactions</a:t>
            </a:r>
            <a:r>
              <a:rPr lang="en-US" sz="2800" b="1" dirty="0" smtClean="0">
                <a:solidFill>
                  <a:prstClr val="black"/>
                </a:solidFill>
              </a:rPr>
              <a:t>.</a:t>
            </a:r>
          </a:p>
          <a:p>
            <a:pPr marL="342900" lvl="0" indent="-342900" algn="l" rtl="0">
              <a:buFont typeface="Wingdings" panose="05000000000000000000" pitchFamily="2" charset="2"/>
              <a:buChar char="§"/>
            </a:pPr>
            <a:endParaRPr lang="en-US" sz="2400" b="1" dirty="0" smtClean="0">
              <a:solidFill>
                <a:prstClr val="black"/>
              </a:solidFill>
            </a:endParaRPr>
          </a:p>
          <a:p>
            <a:pPr marL="342900" lvl="0" indent="-342900" algn="l" rtl="0">
              <a:buFont typeface="Wingdings" panose="05000000000000000000" pitchFamily="2" charset="2"/>
              <a:buChar char="§"/>
            </a:pPr>
            <a:endParaRPr lang="en-US" sz="2400" b="1" dirty="0">
              <a:solidFill>
                <a:prstClr val="black"/>
              </a:solidFill>
            </a:endParaRPr>
          </a:p>
          <a:p>
            <a:pPr marL="342900" lvl="0" indent="-342900" algn="l" rtl="0">
              <a:buFont typeface="Wingdings" panose="05000000000000000000" pitchFamily="2" charset="2"/>
              <a:buChar char="§"/>
            </a:pPr>
            <a:endParaRPr lang="en-US" sz="2400" b="1" dirty="0">
              <a:solidFill>
                <a:prstClr val="black"/>
              </a:solidFill>
            </a:endParaRPr>
          </a:p>
        </p:txBody>
      </p:sp>
    </p:spTree>
    <p:extLst>
      <p:ext uri="{BB962C8B-B14F-4D97-AF65-F5344CB8AC3E}">
        <p14:creationId xmlns:p14="http://schemas.microsoft.com/office/powerpoint/2010/main" val="893931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2820" y="268941"/>
            <a:ext cx="9622714" cy="6381413"/>
          </a:xfrm>
          <a:prstGeom prst="rect">
            <a:avLst/>
          </a:prstGeom>
        </p:spPr>
      </p:pic>
      <p:pic>
        <p:nvPicPr>
          <p:cNvPr id="5" name="Picture 4"/>
          <p:cNvPicPr>
            <a:picLocks noChangeAspect="1"/>
          </p:cNvPicPr>
          <p:nvPr/>
        </p:nvPicPr>
        <p:blipFill>
          <a:blip r:embed="rId3"/>
          <a:stretch>
            <a:fillRect/>
          </a:stretch>
        </p:blipFill>
        <p:spPr>
          <a:xfrm>
            <a:off x="215152" y="268941"/>
            <a:ext cx="2269863" cy="3552825"/>
          </a:xfrm>
          <a:prstGeom prst="rect">
            <a:avLst/>
          </a:prstGeom>
        </p:spPr>
      </p:pic>
    </p:spTree>
    <p:extLst>
      <p:ext uri="{BB962C8B-B14F-4D97-AF65-F5344CB8AC3E}">
        <p14:creationId xmlns:p14="http://schemas.microsoft.com/office/powerpoint/2010/main" val="1096759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2104971"/>
              </p:ext>
            </p:extLst>
          </p:nvPr>
        </p:nvGraphicFramePr>
        <p:xfrm>
          <a:off x="225911" y="204395"/>
          <a:ext cx="11650531" cy="6394839"/>
        </p:xfrm>
        <a:graphic>
          <a:graphicData uri="http://schemas.openxmlformats.org/drawingml/2006/table">
            <a:tbl>
              <a:tblPr/>
              <a:tblGrid>
                <a:gridCol w="2357662"/>
                <a:gridCol w="2825194"/>
                <a:gridCol w="4813625"/>
                <a:gridCol w="1654050"/>
              </a:tblGrid>
              <a:tr h="1276044">
                <a:tc>
                  <a:txBody>
                    <a:bodyPr/>
                    <a:lstStyle/>
                    <a:p>
                      <a:pPr algn="ctr" rtl="0" fontAlgn="ctr"/>
                      <a:r>
                        <a:rPr lang="en-US" sz="2400" b="1" dirty="0" smtClean="0">
                          <a:solidFill>
                            <a:schemeClr val="tx1"/>
                          </a:solidFill>
                          <a:effectLst/>
                        </a:rPr>
                        <a:t>Drug</a:t>
                      </a:r>
                      <a:endParaRPr lang="en-US" sz="2400" b="1" dirty="0">
                        <a:solidFill>
                          <a:schemeClr val="tx1"/>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US" sz="2400" b="1" dirty="0">
                          <a:solidFill>
                            <a:schemeClr val="tx1"/>
                          </a:solidFill>
                          <a:effectLst/>
                        </a:rPr>
                        <a:t>Concentration of elemental iron</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US" sz="2400" b="1" dirty="0">
                          <a:solidFill>
                            <a:schemeClr val="tx1"/>
                          </a:solidFill>
                          <a:effectLst/>
                        </a:rPr>
                        <a:t>Dosing</a:t>
                      </a:r>
                      <a:br>
                        <a:rPr lang="en-US" sz="2400" b="1" dirty="0">
                          <a:solidFill>
                            <a:schemeClr val="tx1"/>
                          </a:solidFill>
                          <a:effectLst/>
                        </a:rPr>
                      </a:br>
                      <a:r>
                        <a:rPr lang="en-US" sz="2400" b="1" dirty="0">
                          <a:solidFill>
                            <a:schemeClr val="tx1"/>
                          </a:solidFill>
                          <a:effectLst/>
                        </a:rPr>
                        <a:t>(adults)</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US" sz="2800" b="1" dirty="0">
                          <a:solidFill>
                            <a:srgbClr val="0000FF"/>
                          </a:solidFill>
                          <a:effectLst/>
                        </a:rPr>
                        <a:t>Test dose</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r>
              <a:tr h="5118795">
                <a:tc>
                  <a:txBody>
                    <a:bodyPr/>
                    <a:lstStyle/>
                    <a:p>
                      <a:pPr algn="l" rtl="0" fontAlgn="t"/>
                      <a:r>
                        <a:rPr lang="en-US" sz="2400" b="1" dirty="0" smtClean="0">
                          <a:solidFill>
                            <a:srgbClr val="FF0066"/>
                          </a:solidFill>
                          <a:effectLst/>
                        </a:rPr>
                        <a:t>    </a:t>
                      </a:r>
                      <a:r>
                        <a:rPr lang="en-US" sz="2400" b="1" dirty="0" err="1" smtClean="0">
                          <a:solidFill>
                            <a:srgbClr val="FF0066"/>
                          </a:solidFill>
                          <a:effectLst/>
                        </a:rPr>
                        <a:t>Ferinject</a:t>
                      </a:r>
                      <a:endParaRPr lang="en-US" sz="2400" b="1" dirty="0">
                        <a:solidFill>
                          <a:srgbClr val="FF0066"/>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algn="l" rtl="0" fontAlgn="t"/>
                      <a:r>
                        <a:rPr lang="en-US" sz="2400" b="1" dirty="0" smtClean="0">
                          <a:solidFill>
                            <a:schemeClr val="tx1"/>
                          </a:solidFill>
                          <a:effectLst/>
                        </a:rPr>
                        <a:t>        50 </a:t>
                      </a:r>
                      <a:r>
                        <a:rPr lang="en-US" sz="2400" b="1" dirty="0">
                          <a:solidFill>
                            <a:schemeClr val="tx1"/>
                          </a:solidFill>
                          <a:effectLst/>
                        </a:rPr>
                        <a:t>mg/mL</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marL="285750" indent="-285750" algn="l" rtl="0" fontAlgn="t">
                        <a:buFont typeface="Wingdings" panose="05000000000000000000" pitchFamily="2" charset="2"/>
                        <a:buChar char="§"/>
                      </a:pPr>
                      <a:r>
                        <a:rPr lang="en-US" sz="2400" b="1" dirty="0">
                          <a:solidFill>
                            <a:srgbClr val="0000FF"/>
                          </a:solidFill>
                          <a:effectLst/>
                        </a:rPr>
                        <a:t>Weight ≥50 </a:t>
                      </a:r>
                      <a:r>
                        <a:rPr lang="en-US" sz="2400" b="1" dirty="0" smtClean="0">
                          <a:solidFill>
                            <a:srgbClr val="0000FF"/>
                          </a:solidFill>
                          <a:effectLst/>
                        </a:rPr>
                        <a:t>kg </a:t>
                      </a:r>
                      <a:r>
                        <a:rPr lang="en-US" sz="2400" b="1" dirty="0" smtClean="0">
                          <a:solidFill>
                            <a:schemeClr val="tx1"/>
                          </a:solidFill>
                          <a:effectLst/>
                        </a:rPr>
                        <a:t>: </a:t>
                      </a:r>
                      <a:r>
                        <a:rPr lang="en-US" sz="2400" b="1" dirty="0">
                          <a:solidFill>
                            <a:schemeClr val="tx1"/>
                          </a:solidFill>
                          <a:effectLst/>
                        </a:rPr>
                        <a:t>1 </a:t>
                      </a:r>
                      <a:r>
                        <a:rPr lang="en-US" sz="2400" b="1" dirty="0">
                          <a:solidFill>
                            <a:srgbClr val="C00000"/>
                          </a:solidFill>
                          <a:effectLst/>
                        </a:rPr>
                        <a:t>or</a:t>
                      </a:r>
                      <a:r>
                        <a:rPr lang="en-US" sz="2400" b="1" dirty="0">
                          <a:solidFill>
                            <a:schemeClr val="tx1"/>
                          </a:solidFill>
                          <a:effectLst/>
                        </a:rPr>
                        <a:t> 2 doses of </a:t>
                      </a:r>
                      <a:r>
                        <a:rPr lang="en-US" sz="2400" b="1" dirty="0">
                          <a:solidFill>
                            <a:srgbClr val="C00000"/>
                          </a:solidFill>
                          <a:effectLst/>
                        </a:rPr>
                        <a:t>750 mg</a:t>
                      </a:r>
                      <a:r>
                        <a:rPr lang="en-US" sz="2400" b="1" dirty="0">
                          <a:solidFill>
                            <a:schemeClr val="tx1"/>
                          </a:solidFill>
                          <a:effectLst/>
                        </a:rPr>
                        <a:t>, given </a:t>
                      </a:r>
                      <a:r>
                        <a:rPr lang="en-US" sz="2400" b="1" dirty="0">
                          <a:solidFill>
                            <a:srgbClr val="C00000"/>
                          </a:solidFill>
                          <a:effectLst/>
                        </a:rPr>
                        <a:t>7 or more </a:t>
                      </a:r>
                      <a:r>
                        <a:rPr lang="en-US" sz="2400" b="1" dirty="0">
                          <a:solidFill>
                            <a:schemeClr val="tx1"/>
                          </a:solidFill>
                          <a:effectLst/>
                        </a:rPr>
                        <a:t>days </a:t>
                      </a:r>
                      <a:r>
                        <a:rPr lang="en-US" sz="2400" b="1" dirty="0" smtClean="0">
                          <a:solidFill>
                            <a:schemeClr val="tx1"/>
                          </a:solidFill>
                          <a:effectLst/>
                        </a:rPr>
                        <a:t>apart</a:t>
                      </a:r>
                    </a:p>
                    <a:p>
                      <a:pPr algn="l" rtl="0" fontAlgn="t">
                        <a:buFont typeface="Arial" panose="020B0604020202020204" pitchFamily="34" charset="0"/>
                        <a:buChar char="•"/>
                      </a:pPr>
                      <a:endParaRPr lang="en-US" sz="2400" b="1" dirty="0">
                        <a:solidFill>
                          <a:schemeClr val="tx1"/>
                        </a:solidFill>
                        <a:effectLst/>
                      </a:endParaRPr>
                    </a:p>
                    <a:p>
                      <a:pPr algn="l" rtl="0" fontAlgn="t"/>
                      <a:r>
                        <a:rPr lang="en-US" sz="2400" b="1" dirty="0">
                          <a:solidFill>
                            <a:schemeClr val="tx1"/>
                          </a:solidFill>
                          <a:effectLst/>
                        </a:rPr>
                        <a:t>-</a:t>
                      </a:r>
                      <a:r>
                        <a:rPr lang="en-US" sz="2400" b="1" dirty="0" smtClean="0">
                          <a:solidFill>
                            <a:schemeClr val="tx1"/>
                          </a:solidFill>
                          <a:effectLst/>
                        </a:rPr>
                        <a:t>OR-</a:t>
                      </a:r>
                    </a:p>
                    <a:p>
                      <a:pPr algn="l" rtl="0" fontAlgn="t"/>
                      <a:endParaRPr lang="en-US" sz="2400" b="1" dirty="0">
                        <a:solidFill>
                          <a:schemeClr val="tx1"/>
                        </a:solidFill>
                        <a:effectLst/>
                      </a:endParaRPr>
                    </a:p>
                    <a:p>
                      <a:pPr marL="285750" indent="-285750" algn="l" rtl="0" fontAlgn="t">
                        <a:buFont typeface="Wingdings" panose="05000000000000000000" pitchFamily="2" charset="2"/>
                        <a:buChar char="§"/>
                      </a:pPr>
                      <a:r>
                        <a:rPr lang="en-US" sz="2400" b="1" dirty="0">
                          <a:solidFill>
                            <a:schemeClr val="tx1"/>
                          </a:solidFill>
                          <a:effectLst/>
                        </a:rPr>
                        <a:t>Weight &lt;50 </a:t>
                      </a:r>
                      <a:r>
                        <a:rPr lang="en-US" sz="2400" b="1" dirty="0" smtClean="0">
                          <a:solidFill>
                            <a:schemeClr val="tx1"/>
                          </a:solidFill>
                          <a:effectLst/>
                        </a:rPr>
                        <a:t>kg : </a:t>
                      </a:r>
                      <a:r>
                        <a:rPr lang="en-US" sz="2400" b="1" dirty="0">
                          <a:solidFill>
                            <a:schemeClr val="tx1"/>
                          </a:solidFill>
                          <a:effectLst/>
                        </a:rPr>
                        <a:t>1 or 2 doses of </a:t>
                      </a:r>
                      <a:r>
                        <a:rPr lang="en-US" sz="2400" b="1" dirty="0">
                          <a:solidFill>
                            <a:srgbClr val="C00000"/>
                          </a:solidFill>
                          <a:effectLst/>
                        </a:rPr>
                        <a:t>15 mg/kg</a:t>
                      </a:r>
                      <a:r>
                        <a:rPr lang="en-US" sz="2400" b="1" dirty="0">
                          <a:solidFill>
                            <a:schemeClr val="tx1"/>
                          </a:solidFill>
                          <a:effectLst/>
                        </a:rPr>
                        <a:t>, given 7 or more days </a:t>
                      </a:r>
                      <a:r>
                        <a:rPr lang="en-US" sz="2400" b="1" dirty="0" smtClean="0">
                          <a:solidFill>
                            <a:schemeClr val="tx1"/>
                          </a:solidFill>
                          <a:effectLst/>
                        </a:rPr>
                        <a:t>apart</a:t>
                      </a:r>
                      <a:endParaRPr lang="en-US" sz="2400" b="1" dirty="0">
                        <a:solidFill>
                          <a:schemeClr val="tx1"/>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algn="l" rtl="0" fontAlgn="t"/>
                      <a:r>
                        <a:rPr lang="en-US" sz="2400" b="1" dirty="0" smtClean="0">
                          <a:solidFill>
                            <a:srgbClr val="0000FF"/>
                          </a:solidFill>
                          <a:effectLst/>
                        </a:rPr>
                        <a:t>    </a:t>
                      </a:r>
                      <a:r>
                        <a:rPr lang="en-US" sz="3200" b="1" dirty="0" smtClean="0">
                          <a:solidFill>
                            <a:srgbClr val="0000FF"/>
                          </a:solidFill>
                          <a:effectLst/>
                        </a:rPr>
                        <a:t>Not </a:t>
                      </a:r>
                      <a:r>
                        <a:rPr lang="en-US" sz="3200" b="1" dirty="0">
                          <a:solidFill>
                            <a:srgbClr val="0000FF"/>
                          </a:solidFill>
                          <a:effectLst/>
                        </a:rPr>
                        <a:t>required</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2362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3176565"/>
              </p:ext>
            </p:extLst>
          </p:nvPr>
        </p:nvGraphicFramePr>
        <p:xfrm>
          <a:off x="215152" y="457560"/>
          <a:ext cx="8229600" cy="4324574"/>
        </p:xfrm>
        <a:graphic>
          <a:graphicData uri="http://schemas.openxmlformats.org/drawingml/2006/table">
            <a:tbl>
              <a:tblPr/>
              <a:tblGrid>
                <a:gridCol w="1572660"/>
                <a:gridCol w="1977364"/>
                <a:gridCol w="2409713"/>
                <a:gridCol w="2269863"/>
              </a:tblGrid>
              <a:tr h="698059">
                <a:tc>
                  <a:txBody>
                    <a:bodyPr/>
                    <a:lstStyle/>
                    <a:p>
                      <a:pPr algn="ctr" rtl="0" fontAlgn="ctr"/>
                      <a:r>
                        <a:rPr lang="en-US" sz="2000" b="1" dirty="0" smtClean="0">
                          <a:solidFill>
                            <a:schemeClr val="tx1"/>
                          </a:solidFill>
                          <a:effectLst/>
                        </a:rPr>
                        <a:t>Drug</a:t>
                      </a:r>
                      <a:endParaRPr lang="en-US" sz="2000" b="1" dirty="0">
                        <a:solidFill>
                          <a:schemeClr val="tx1"/>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US" sz="2000" b="1" dirty="0">
                          <a:solidFill>
                            <a:schemeClr val="tx1"/>
                          </a:solidFill>
                          <a:effectLst/>
                        </a:rPr>
                        <a:t>Concentration of elemental iron</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US" sz="2000" b="1" dirty="0">
                          <a:solidFill>
                            <a:schemeClr val="tx1"/>
                          </a:solidFill>
                          <a:effectLst/>
                        </a:rPr>
                        <a:t>Dosing</a:t>
                      </a:r>
                      <a:br>
                        <a:rPr lang="en-US" sz="2000" b="1" dirty="0">
                          <a:solidFill>
                            <a:schemeClr val="tx1"/>
                          </a:solidFill>
                          <a:effectLst/>
                        </a:rPr>
                      </a:br>
                      <a:r>
                        <a:rPr lang="en-US" sz="2000" b="1" dirty="0">
                          <a:solidFill>
                            <a:schemeClr val="tx1"/>
                          </a:solidFill>
                          <a:effectLst/>
                        </a:rPr>
                        <a:t>(adults)</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rtl="0" fontAlgn="ctr"/>
                      <a:r>
                        <a:rPr lang="en-US" sz="2000" b="1" dirty="0">
                          <a:solidFill>
                            <a:schemeClr val="tx1"/>
                          </a:solidFill>
                          <a:effectLst/>
                        </a:rPr>
                        <a:t>Test dose</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60000"/>
                        <a:lumOff val="40000"/>
                      </a:schemeClr>
                    </a:solidFill>
                  </a:tcPr>
                </a:tc>
              </a:tr>
              <a:tr h="3626515">
                <a:tc>
                  <a:txBody>
                    <a:bodyPr/>
                    <a:lstStyle/>
                    <a:p>
                      <a:pPr algn="l" rtl="0" fontAlgn="t"/>
                      <a:r>
                        <a:rPr lang="en-US" sz="2000" b="1" dirty="0" smtClean="0">
                          <a:solidFill>
                            <a:srgbClr val="FF0066"/>
                          </a:solidFill>
                          <a:effectLst/>
                        </a:rPr>
                        <a:t>Iron sucrose </a:t>
                      </a:r>
                      <a:r>
                        <a:rPr lang="en-US" sz="2000" b="1" baseline="0" dirty="0" smtClean="0">
                          <a:solidFill>
                            <a:srgbClr val="FF0066"/>
                          </a:solidFill>
                          <a:effectLst/>
                        </a:rPr>
                        <a:t> </a:t>
                      </a:r>
                    </a:p>
                    <a:p>
                      <a:pPr algn="l" rtl="0" fontAlgn="t"/>
                      <a:endParaRPr lang="en-US" sz="2000" b="1" baseline="0" dirty="0" smtClean="0">
                        <a:solidFill>
                          <a:srgbClr val="FF0066"/>
                        </a:solidFill>
                        <a:effectLst/>
                      </a:endParaRPr>
                    </a:p>
                    <a:p>
                      <a:pPr algn="l" rtl="0" fontAlgn="t"/>
                      <a:r>
                        <a:rPr lang="en-US" sz="2000" b="1" baseline="0" dirty="0" smtClean="0">
                          <a:solidFill>
                            <a:schemeClr val="tx1"/>
                          </a:solidFill>
                          <a:effectLst/>
                        </a:rPr>
                        <a:t>or</a:t>
                      </a:r>
                    </a:p>
                    <a:p>
                      <a:pPr algn="l" rtl="0" fontAlgn="t"/>
                      <a:endParaRPr lang="en-US" sz="2000" b="1" baseline="0" dirty="0" smtClean="0">
                        <a:solidFill>
                          <a:schemeClr val="tx1"/>
                        </a:solidFill>
                        <a:effectLst/>
                      </a:endParaRPr>
                    </a:p>
                    <a:p>
                      <a:pPr algn="l" rtl="0" fontAlgn="t"/>
                      <a:r>
                        <a:rPr lang="en-US" sz="2000" b="1" dirty="0" err="1" smtClean="0">
                          <a:solidFill>
                            <a:srgbClr val="FF0066"/>
                          </a:solidFill>
                          <a:effectLst/>
                        </a:rPr>
                        <a:t>Venofer</a:t>
                      </a:r>
                      <a:endParaRPr lang="en-US" sz="2000" b="1" dirty="0">
                        <a:solidFill>
                          <a:srgbClr val="FF0066"/>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algn="ctr" rtl="0" fontAlgn="t"/>
                      <a:r>
                        <a:rPr lang="en-US" sz="2000" b="1" dirty="0" smtClean="0">
                          <a:solidFill>
                            <a:schemeClr val="tx1"/>
                          </a:solidFill>
                          <a:effectLst/>
                        </a:rPr>
                        <a:t>        20 </a:t>
                      </a:r>
                      <a:r>
                        <a:rPr lang="en-US" sz="2000" b="1" dirty="0">
                          <a:solidFill>
                            <a:schemeClr val="tx1"/>
                          </a:solidFill>
                          <a:effectLst/>
                        </a:rPr>
                        <a:t>mg/mL</a:t>
                      </a: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marL="0" indent="0" algn="l" rtl="0" fontAlgn="t">
                        <a:buFont typeface="Wingdings" panose="05000000000000000000" pitchFamily="2" charset="2"/>
                        <a:buNone/>
                      </a:pPr>
                      <a:r>
                        <a:rPr lang="en-US" sz="2000" b="1" dirty="0" smtClean="0">
                          <a:solidFill>
                            <a:schemeClr val="tx1"/>
                          </a:solidFill>
                          <a:effectLst/>
                        </a:rPr>
                        <a:t>Multiple doses of 100 to 300 mg</a:t>
                      </a:r>
                      <a:endParaRPr lang="en-US" sz="2000" b="1" dirty="0">
                        <a:solidFill>
                          <a:schemeClr val="tx1"/>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c>
                  <a:txBody>
                    <a:bodyPr/>
                    <a:lstStyle/>
                    <a:p>
                      <a:pPr algn="l" rtl="0" fontAlgn="t"/>
                      <a:r>
                        <a:rPr lang="en-US" sz="2000" b="1" dirty="0" smtClean="0">
                          <a:solidFill>
                            <a:srgbClr val="0000FF"/>
                          </a:solidFill>
                          <a:effectLst/>
                        </a:rPr>
                        <a:t>Not required, </a:t>
                      </a:r>
                      <a:r>
                        <a:rPr lang="en-US" sz="2000" b="1" dirty="0" smtClean="0">
                          <a:solidFill>
                            <a:srgbClr val="C00000"/>
                          </a:solidFill>
                          <a:effectLst/>
                        </a:rPr>
                        <a:t>but </a:t>
                      </a:r>
                      <a:r>
                        <a:rPr lang="en-US" sz="2000" b="1" dirty="0" smtClean="0">
                          <a:solidFill>
                            <a:schemeClr val="tx1"/>
                          </a:solidFill>
                          <a:effectLst/>
                        </a:rPr>
                        <a:t>recommended if the patient has a history of </a:t>
                      </a:r>
                      <a:r>
                        <a:rPr lang="en-US" sz="2000" b="1" dirty="0" smtClean="0">
                          <a:solidFill>
                            <a:srgbClr val="C00000"/>
                          </a:solidFill>
                          <a:effectLst/>
                        </a:rPr>
                        <a:t>multiple drug allergies </a:t>
                      </a:r>
                      <a:endParaRPr lang="en-US" sz="2000" b="1" dirty="0">
                        <a:solidFill>
                          <a:srgbClr val="C00000"/>
                        </a:solidFill>
                        <a:effectLst/>
                      </a:endParaRPr>
                    </a:p>
                  </a:txBody>
                  <a:tcPr marL="77702" marR="77702" marT="38851" marB="388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20000"/>
                        <a:lumOff val="80000"/>
                      </a:schemeClr>
                    </a:solidFill>
                  </a:tcPr>
                </a:tc>
              </a:tr>
            </a:tbl>
          </a:graphicData>
        </a:graphic>
      </p:graphicFrame>
      <p:sp>
        <p:nvSpPr>
          <p:cNvPr id="3" name="Rectangle 2"/>
          <p:cNvSpPr/>
          <p:nvPr/>
        </p:nvSpPr>
        <p:spPr>
          <a:xfrm>
            <a:off x="215152" y="5097692"/>
            <a:ext cx="11758108" cy="1600438"/>
          </a:xfrm>
          <a:prstGeom prst="rect">
            <a:avLst/>
          </a:prstGeom>
          <a:solidFill>
            <a:schemeClr val="accent6">
              <a:lumMod val="20000"/>
              <a:lumOff val="80000"/>
            </a:schemeClr>
          </a:solidFill>
          <a:ln>
            <a:solidFill>
              <a:srgbClr val="0000FF"/>
            </a:solidFill>
          </a:ln>
        </p:spPr>
        <p:txBody>
          <a:bodyPr wrap="square">
            <a:spAutoFit/>
          </a:bodyPr>
          <a:lstStyle/>
          <a:p>
            <a:pPr marL="342900" indent="-342900" algn="l" rtl="0">
              <a:buFont typeface="Wingdings" panose="05000000000000000000" pitchFamily="2" charset="2"/>
              <a:buChar char="§"/>
            </a:pPr>
            <a:endParaRPr lang="en-US" sz="2000" b="1" dirty="0" smtClean="0"/>
          </a:p>
          <a:p>
            <a:pPr marL="342900" indent="-342900" algn="l" rtl="0">
              <a:buFont typeface="Wingdings" panose="05000000000000000000" pitchFamily="2" charset="2"/>
              <a:buChar char="§"/>
            </a:pPr>
            <a:r>
              <a:rPr lang="en-US" sz="2000" b="1" dirty="0" smtClean="0"/>
              <a:t>We also </a:t>
            </a:r>
            <a:r>
              <a:rPr lang="en-US" sz="2000" b="1" dirty="0" smtClean="0">
                <a:solidFill>
                  <a:srgbClr val="C00000"/>
                </a:solidFill>
              </a:rPr>
              <a:t>avoid iron sucrose</a:t>
            </a:r>
            <a:r>
              <a:rPr lang="en-US" sz="2000" b="1" dirty="0" smtClean="0"/>
              <a:t> due to the administration schedule, which requires </a:t>
            </a:r>
            <a:r>
              <a:rPr lang="en-US" sz="2000" b="1" dirty="0" smtClean="0">
                <a:solidFill>
                  <a:srgbClr val="C00000"/>
                </a:solidFill>
              </a:rPr>
              <a:t>four </a:t>
            </a:r>
            <a:r>
              <a:rPr lang="en-US" sz="2000" b="1" dirty="0" smtClean="0"/>
              <a:t>to</a:t>
            </a:r>
            <a:r>
              <a:rPr lang="en-US" sz="2000" b="1" dirty="0" smtClean="0">
                <a:solidFill>
                  <a:srgbClr val="C00000"/>
                </a:solidFill>
              </a:rPr>
              <a:t> five separate infusions</a:t>
            </a:r>
            <a:r>
              <a:rPr lang="en-US" sz="2000" b="1" dirty="0" smtClean="0"/>
              <a:t>, in contrast to other formulations for which a single replacement dose can be administered in a single visit with a single infusion.</a:t>
            </a:r>
          </a:p>
          <a:p>
            <a:pPr marL="342900" indent="-342900" algn="l" rtl="0">
              <a:buFont typeface="Wingdings" panose="05000000000000000000" pitchFamily="2" charset="2"/>
              <a:buChar char="§"/>
            </a:pPr>
            <a:endParaRPr lang="en-US" b="1" dirty="0"/>
          </a:p>
        </p:txBody>
      </p:sp>
      <p:pic>
        <p:nvPicPr>
          <p:cNvPr id="4" name="Picture 3"/>
          <p:cNvPicPr>
            <a:picLocks noChangeAspect="1"/>
          </p:cNvPicPr>
          <p:nvPr/>
        </p:nvPicPr>
        <p:blipFill>
          <a:blip r:embed="rId2"/>
          <a:stretch>
            <a:fillRect/>
          </a:stretch>
        </p:blipFill>
        <p:spPr>
          <a:xfrm>
            <a:off x="8524875" y="896023"/>
            <a:ext cx="3448385" cy="3581400"/>
          </a:xfrm>
          <a:prstGeom prst="rect">
            <a:avLst/>
          </a:prstGeom>
        </p:spPr>
      </p:pic>
    </p:spTree>
    <p:extLst>
      <p:ext uri="{BB962C8B-B14F-4D97-AF65-F5344CB8AC3E}">
        <p14:creationId xmlns:p14="http://schemas.microsoft.com/office/powerpoint/2010/main" val="90006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064" y="604703"/>
            <a:ext cx="11413863" cy="2862322"/>
          </a:xfrm>
          <a:prstGeom prst="rect">
            <a:avLst/>
          </a:prstGeom>
          <a:solidFill>
            <a:schemeClr val="accent6">
              <a:lumMod val="20000"/>
              <a:lumOff val="80000"/>
            </a:schemeClr>
          </a:solidFill>
          <a:ln>
            <a:solidFill>
              <a:srgbClr val="0000FF"/>
            </a:solidFill>
          </a:ln>
        </p:spPr>
        <p:txBody>
          <a:bodyPr wrap="square">
            <a:spAutoFit/>
          </a:bodyPr>
          <a:lstStyle/>
          <a:p>
            <a:pPr marL="285750" indent="-285750" algn="l" rtl="0">
              <a:buFont typeface="Wingdings" panose="05000000000000000000" pitchFamily="2" charset="2"/>
              <a:buChar char="q"/>
            </a:pPr>
            <a:r>
              <a:rPr lang="en-US" sz="2400" b="1" dirty="0" smtClean="0">
                <a:solidFill>
                  <a:srgbClr val="C00000"/>
                </a:solidFill>
              </a:rPr>
              <a:t>After the infusion</a:t>
            </a:r>
            <a:r>
              <a:rPr lang="en-US" b="1" dirty="0" smtClean="0"/>
              <a:t>:</a:t>
            </a:r>
          </a:p>
          <a:p>
            <a:pPr algn="l" rtl="0"/>
            <a:endParaRPr lang="en-US" b="1" dirty="0" smtClean="0"/>
          </a:p>
          <a:p>
            <a:pPr marL="285750" indent="-285750" algn="l" rtl="0">
              <a:buFont typeface="Wingdings" panose="05000000000000000000" pitchFamily="2" charset="2"/>
              <a:buChar char="§"/>
            </a:pPr>
            <a:r>
              <a:rPr lang="en-US" b="1" dirty="0" smtClean="0"/>
              <a:t> </a:t>
            </a:r>
            <a:r>
              <a:rPr lang="en-US" sz="2000" b="1" dirty="0" smtClean="0"/>
              <a:t>Monitor Observations every 15 minutes</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Ensure patient is monitored for </a:t>
            </a:r>
            <a:r>
              <a:rPr lang="en-US" sz="2000" b="1" dirty="0" smtClean="0">
                <a:solidFill>
                  <a:srgbClr val="C00000"/>
                </a:solidFill>
              </a:rPr>
              <a:t>30 minutes </a:t>
            </a:r>
            <a:r>
              <a:rPr lang="en-US" sz="2000" b="1" dirty="0" smtClean="0">
                <a:solidFill>
                  <a:srgbClr val="0000FF"/>
                </a:solidFill>
              </a:rPr>
              <a:t>after</a:t>
            </a:r>
            <a:r>
              <a:rPr lang="en-US" sz="2000" b="1" dirty="0" smtClean="0">
                <a:solidFill>
                  <a:srgbClr val="C00000"/>
                </a:solidFill>
              </a:rPr>
              <a:t> infusion </a:t>
            </a:r>
            <a:r>
              <a:rPr lang="en-US" sz="2000" b="1" dirty="0" smtClean="0"/>
              <a:t>for signs of delayed hypersensitivity</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Patients should be advised not to use the oral Iron 24 hours pre infusion and 5 days post infusion.</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endParaRPr lang="fa-IR" b="1" dirty="0"/>
          </a:p>
        </p:txBody>
      </p:sp>
      <p:sp>
        <p:nvSpPr>
          <p:cNvPr id="3" name="Rectangle 2"/>
          <p:cNvSpPr/>
          <p:nvPr/>
        </p:nvSpPr>
        <p:spPr>
          <a:xfrm>
            <a:off x="441064" y="3959739"/>
            <a:ext cx="11413863" cy="2554545"/>
          </a:xfrm>
          <a:prstGeom prst="rect">
            <a:avLst/>
          </a:prstGeom>
          <a:solidFill>
            <a:schemeClr val="accent6">
              <a:lumMod val="20000"/>
              <a:lumOff val="80000"/>
            </a:schemeClr>
          </a:solidFill>
          <a:ln>
            <a:solidFill>
              <a:srgbClr val="C00000"/>
            </a:solidFill>
          </a:ln>
        </p:spPr>
        <p:txBody>
          <a:bodyPr wrap="square">
            <a:spAutoFit/>
          </a:bodyPr>
          <a:lstStyle/>
          <a:p>
            <a:pPr marL="285750" indent="-285750" algn="l" rtl="0">
              <a:buFont typeface="Wingdings" panose="05000000000000000000" pitchFamily="2" charset="2"/>
              <a:buChar char="q"/>
            </a:pPr>
            <a:r>
              <a:rPr lang="en-US" sz="2400" b="1" dirty="0" smtClean="0">
                <a:solidFill>
                  <a:srgbClr val="C00000"/>
                </a:solidFill>
              </a:rPr>
              <a:t>Stop infusion immediately if</a:t>
            </a:r>
            <a:r>
              <a:rPr lang="en-US" sz="2400" b="1" dirty="0" smtClean="0"/>
              <a:t>:</a:t>
            </a:r>
          </a:p>
          <a:p>
            <a:pPr marL="285750" indent="-285750" algn="l" rtl="0">
              <a:buFont typeface="Wingdings" panose="05000000000000000000" pitchFamily="2" charset="2"/>
              <a:buChar char="q"/>
            </a:pPr>
            <a:endParaRPr lang="en-US" sz="2000" b="1" dirty="0" smtClean="0"/>
          </a:p>
          <a:p>
            <a:pPr marL="285750" indent="-285750" algn="l" rtl="0">
              <a:buFont typeface="Wingdings" panose="05000000000000000000" pitchFamily="2" charset="2"/>
              <a:buChar char="§"/>
            </a:pPr>
            <a:r>
              <a:rPr lang="en-US" sz="2000" b="1" dirty="0" smtClean="0"/>
              <a:t> signs of cannula leak </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signs of hypersensitivity – rash, wheeze, tachycardia, falling BP &lt; 90/40mmHg </a:t>
            </a:r>
          </a:p>
          <a:p>
            <a:pPr marL="285750" indent="-285750" algn="l" rtl="0">
              <a:buFont typeface="Wingdings" panose="05000000000000000000" pitchFamily="2" charset="2"/>
              <a:buChar char="§"/>
            </a:pPr>
            <a:endParaRPr lang="en-US" sz="2000" b="1" dirty="0" smtClean="0"/>
          </a:p>
          <a:p>
            <a:pPr algn="l" rtl="0"/>
            <a:endParaRPr lang="en-US" dirty="0" smtClean="0"/>
          </a:p>
          <a:p>
            <a:pPr algn="l" rtl="0"/>
            <a:endParaRPr lang="fa-IR" dirty="0"/>
          </a:p>
        </p:txBody>
      </p:sp>
    </p:spTree>
    <p:extLst>
      <p:ext uri="{BB962C8B-B14F-4D97-AF65-F5344CB8AC3E}">
        <p14:creationId xmlns:p14="http://schemas.microsoft.com/office/powerpoint/2010/main" val="3141764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912" y="616811"/>
            <a:ext cx="10886739" cy="2554545"/>
          </a:xfrm>
          <a:prstGeom prst="rect">
            <a:avLst/>
          </a:prstGeom>
          <a:solidFill>
            <a:schemeClr val="accent6">
              <a:lumMod val="20000"/>
              <a:lumOff val="80000"/>
            </a:schemeClr>
          </a:solidFill>
          <a:ln>
            <a:solidFill>
              <a:srgbClr val="C00000"/>
            </a:solidFill>
          </a:ln>
        </p:spPr>
        <p:txBody>
          <a:bodyPr wrap="square">
            <a:spAutoFit/>
          </a:bodyPr>
          <a:lstStyle/>
          <a:p>
            <a:pPr marL="285750" indent="-285750" algn="l" rtl="0">
              <a:buFont typeface="Wingdings" panose="05000000000000000000" pitchFamily="2" charset="2"/>
              <a:buChar char="q"/>
            </a:pPr>
            <a:r>
              <a:rPr lang="en-US" sz="2000" b="1" dirty="0" smtClean="0">
                <a:solidFill>
                  <a:srgbClr val="C00000"/>
                </a:solidFill>
              </a:rPr>
              <a:t>ANAPHYLAXIS: (STOP infusion)</a:t>
            </a:r>
          </a:p>
          <a:p>
            <a:pPr algn="l" rtl="0"/>
            <a:endParaRPr lang="en-US" sz="2000" b="1" dirty="0" smtClean="0"/>
          </a:p>
          <a:p>
            <a:pPr marL="285750" indent="-285750" algn="l" rtl="0">
              <a:buFont typeface="Wingdings" panose="05000000000000000000" pitchFamily="2" charset="2"/>
              <a:buChar char="§"/>
            </a:pPr>
            <a:r>
              <a:rPr lang="en-US" sz="2000" b="1" dirty="0" smtClean="0"/>
              <a:t> Call for senior help ( </a:t>
            </a:r>
            <a:r>
              <a:rPr lang="en-US" sz="2000" b="1" dirty="0" err="1" smtClean="0"/>
              <a:t>anaesthetist</a:t>
            </a:r>
            <a:r>
              <a:rPr lang="en-US" sz="2000" b="1" dirty="0" smtClean="0"/>
              <a:t> &amp; obstetric )</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ABC</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Give </a:t>
            </a:r>
            <a:r>
              <a:rPr lang="en-US" sz="2000" b="1" dirty="0" smtClean="0">
                <a:solidFill>
                  <a:srgbClr val="C00000"/>
                </a:solidFill>
              </a:rPr>
              <a:t>IM</a:t>
            </a:r>
            <a:r>
              <a:rPr lang="en-US" sz="2000" b="1" dirty="0" smtClean="0"/>
              <a:t> adrenaline </a:t>
            </a:r>
            <a:r>
              <a:rPr lang="en-US" sz="2000" b="1" dirty="0" smtClean="0">
                <a:solidFill>
                  <a:srgbClr val="C00000"/>
                </a:solidFill>
              </a:rPr>
              <a:t>0.5ml </a:t>
            </a:r>
            <a:r>
              <a:rPr lang="en-US" sz="2000" b="1" dirty="0" smtClean="0"/>
              <a:t>1:1,000 and repeat if necessary</a:t>
            </a:r>
          </a:p>
          <a:p>
            <a:pPr algn="l" rtl="0"/>
            <a:endParaRPr lang="en-US" sz="2000" b="1" dirty="0" smtClean="0"/>
          </a:p>
        </p:txBody>
      </p:sp>
      <p:sp>
        <p:nvSpPr>
          <p:cNvPr id="3" name="Rectangle 2"/>
          <p:cNvSpPr/>
          <p:nvPr/>
        </p:nvSpPr>
        <p:spPr>
          <a:xfrm>
            <a:off x="580912" y="3678691"/>
            <a:ext cx="10886739" cy="2616101"/>
          </a:xfrm>
          <a:prstGeom prst="rect">
            <a:avLst/>
          </a:prstGeom>
          <a:solidFill>
            <a:schemeClr val="accent6">
              <a:lumMod val="20000"/>
              <a:lumOff val="80000"/>
            </a:schemeClr>
          </a:solidFill>
          <a:ln>
            <a:solidFill>
              <a:srgbClr val="C00000"/>
            </a:solidFill>
          </a:ln>
        </p:spPr>
        <p:txBody>
          <a:bodyPr wrap="square">
            <a:spAutoFit/>
          </a:bodyPr>
          <a:lstStyle/>
          <a:p>
            <a:pPr marL="285750" indent="-285750" algn="l" rtl="0">
              <a:buFont typeface="Wingdings" panose="05000000000000000000" pitchFamily="2" charset="2"/>
              <a:buChar char="q"/>
            </a:pPr>
            <a:r>
              <a:rPr lang="en-US" sz="2000" b="1" dirty="0" smtClean="0">
                <a:solidFill>
                  <a:srgbClr val="C00000"/>
                </a:solidFill>
              </a:rPr>
              <a:t>If Mild Reaction:</a:t>
            </a:r>
          </a:p>
          <a:p>
            <a:pPr marL="285750" indent="-285750" algn="l" rtl="0">
              <a:buFont typeface="Wingdings" panose="05000000000000000000" pitchFamily="2" charset="2"/>
              <a:buChar char="q"/>
            </a:pPr>
            <a:endParaRPr lang="en-US" sz="2000" b="1" dirty="0" smtClean="0"/>
          </a:p>
          <a:p>
            <a:pPr marL="285750" indent="-285750" algn="l" rtl="0">
              <a:buFont typeface="Wingdings" panose="05000000000000000000" pitchFamily="2" charset="2"/>
              <a:buChar char="§"/>
            </a:pPr>
            <a:r>
              <a:rPr lang="en-US" sz="2000" b="1" dirty="0" smtClean="0"/>
              <a:t> STOP infusion. DO NOT restart</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200mg IV hydrocortisone</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Discuss further management with registrar / Consultant</a:t>
            </a:r>
          </a:p>
          <a:p>
            <a:pPr algn="l" rtl="0"/>
            <a:endParaRPr lang="fa-IR" sz="2000" b="1" dirty="0"/>
          </a:p>
        </p:txBody>
      </p:sp>
    </p:spTree>
    <p:extLst>
      <p:ext uri="{BB962C8B-B14F-4D97-AF65-F5344CB8AC3E}">
        <p14:creationId xmlns:p14="http://schemas.microsoft.com/office/powerpoint/2010/main" val="3476189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10" y="330572"/>
            <a:ext cx="11768866" cy="6278642"/>
          </a:xfrm>
          <a:prstGeom prst="rect">
            <a:avLst/>
          </a:prstGeom>
          <a:solidFill>
            <a:schemeClr val="accent6">
              <a:lumMod val="20000"/>
              <a:lumOff val="80000"/>
            </a:schemeClr>
          </a:solidFill>
          <a:ln w="28575">
            <a:solidFill>
              <a:srgbClr val="0000FF"/>
            </a:solidFill>
          </a:ln>
        </p:spPr>
        <p:txBody>
          <a:bodyPr wrap="square">
            <a:spAutoFit/>
          </a:bodyPr>
          <a:lstStyle/>
          <a:p>
            <a:pPr marL="457200" indent="-457200" algn="l" rtl="0">
              <a:buFont typeface="Wingdings" panose="05000000000000000000" pitchFamily="2" charset="2"/>
              <a:buChar char="q"/>
            </a:pPr>
            <a:endParaRPr lang="en-US" sz="2800" b="1" dirty="0" smtClean="0">
              <a:solidFill>
                <a:srgbClr val="FF0066"/>
              </a:solidFill>
            </a:endParaRPr>
          </a:p>
          <a:p>
            <a:pPr marL="457200" indent="-457200" algn="l" rtl="0">
              <a:buFont typeface="Wingdings" panose="05000000000000000000" pitchFamily="2" charset="2"/>
              <a:buChar char="q"/>
            </a:pPr>
            <a:r>
              <a:rPr lang="en-US" sz="3200" b="1" dirty="0" smtClean="0">
                <a:solidFill>
                  <a:srgbClr val="FF0066"/>
                </a:solidFill>
              </a:rPr>
              <a:t>Assessing response to treatment</a:t>
            </a:r>
          </a:p>
          <a:p>
            <a:pPr marL="457200" indent="-457200" algn="l" rtl="0">
              <a:buFont typeface="Wingdings" panose="05000000000000000000" pitchFamily="2" charset="2"/>
              <a:buChar char="q"/>
            </a:pPr>
            <a:endParaRPr lang="en-US" sz="2800" b="1" dirty="0">
              <a:solidFill>
                <a:srgbClr val="FF0066"/>
              </a:solidFill>
            </a:endParaRPr>
          </a:p>
          <a:p>
            <a:pPr marL="457200" indent="-457200" algn="l" rtl="0">
              <a:buFont typeface="Wingdings" panose="05000000000000000000" pitchFamily="2" charset="2"/>
              <a:buChar char="q"/>
            </a:pPr>
            <a:endParaRPr lang="en-US" sz="2800" b="1" dirty="0" smtClean="0">
              <a:solidFill>
                <a:srgbClr val="FF0066"/>
              </a:solidFill>
            </a:endParaRPr>
          </a:p>
          <a:p>
            <a:pPr marL="342900" lvl="0" indent="-342900" algn="l" rtl="0">
              <a:buFont typeface="Wingdings" panose="05000000000000000000" pitchFamily="2" charset="2"/>
              <a:buChar char="§"/>
            </a:pPr>
            <a:r>
              <a:rPr lang="en-US" sz="2800" b="1" dirty="0" smtClean="0">
                <a:solidFill>
                  <a:srgbClr val="FF0066"/>
                </a:solidFill>
              </a:rPr>
              <a:t> </a:t>
            </a:r>
            <a:r>
              <a:rPr lang="en-US" sz="2400" b="1" dirty="0">
                <a:solidFill>
                  <a:prstClr val="black"/>
                </a:solidFill>
              </a:rPr>
              <a:t>For antepartum patients receiving </a:t>
            </a:r>
            <a:r>
              <a:rPr lang="en-US" sz="2400" b="1" dirty="0">
                <a:solidFill>
                  <a:srgbClr val="0000FF"/>
                </a:solidFill>
              </a:rPr>
              <a:t>oral iron</a:t>
            </a:r>
            <a:r>
              <a:rPr lang="en-US" sz="2400" b="1" dirty="0">
                <a:solidFill>
                  <a:prstClr val="black"/>
                </a:solidFill>
              </a:rPr>
              <a:t>, we typically check the </a:t>
            </a:r>
            <a:r>
              <a:rPr lang="en-US" sz="2400" b="1" dirty="0">
                <a:solidFill>
                  <a:srgbClr val="C00000"/>
                </a:solidFill>
              </a:rPr>
              <a:t>hemoglobin level </a:t>
            </a:r>
            <a:r>
              <a:rPr lang="en-US" sz="2400" b="1" dirty="0">
                <a:solidFill>
                  <a:prstClr val="black"/>
                </a:solidFill>
              </a:rPr>
              <a:t>and</a:t>
            </a:r>
            <a:r>
              <a:rPr lang="en-US" sz="2400" b="1" dirty="0">
                <a:solidFill>
                  <a:srgbClr val="C00000"/>
                </a:solidFill>
              </a:rPr>
              <a:t> reticulocyte </a:t>
            </a:r>
            <a:r>
              <a:rPr lang="en-US" sz="2400" b="1" dirty="0">
                <a:solidFill>
                  <a:prstClr val="black"/>
                </a:solidFill>
              </a:rPr>
              <a:t>count </a:t>
            </a:r>
            <a:r>
              <a:rPr lang="en-US" sz="2400" b="1" dirty="0">
                <a:solidFill>
                  <a:srgbClr val="C00000"/>
                </a:solidFill>
              </a:rPr>
              <a:t>two </a:t>
            </a:r>
            <a:r>
              <a:rPr lang="en-US" sz="2400" b="1" dirty="0">
                <a:solidFill>
                  <a:prstClr val="black"/>
                </a:solidFill>
              </a:rPr>
              <a:t>to </a:t>
            </a:r>
            <a:r>
              <a:rPr lang="en-US" sz="2400" b="1" dirty="0">
                <a:solidFill>
                  <a:srgbClr val="C00000"/>
                </a:solidFill>
              </a:rPr>
              <a:t>three weeks </a:t>
            </a:r>
            <a:r>
              <a:rPr lang="en-US" sz="2400" b="1" dirty="0">
                <a:solidFill>
                  <a:prstClr val="black"/>
                </a:solidFill>
              </a:rPr>
              <a:t>after</a:t>
            </a:r>
            <a:r>
              <a:rPr lang="en-US" sz="2400" b="1" dirty="0">
                <a:solidFill>
                  <a:srgbClr val="C00000"/>
                </a:solidFill>
              </a:rPr>
              <a:t> starting therapy </a:t>
            </a:r>
            <a:r>
              <a:rPr lang="en-US" sz="2400" b="1" dirty="0">
                <a:solidFill>
                  <a:prstClr val="black"/>
                </a:solidFill>
              </a:rPr>
              <a:t>and review tolerability of the oral iron</a:t>
            </a:r>
            <a:r>
              <a:rPr lang="en-US" sz="2400" b="1" dirty="0" smtClean="0">
                <a:solidFill>
                  <a:prstClr val="black"/>
                </a:solidFill>
              </a:rPr>
              <a:t>.</a:t>
            </a:r>
          </a:p>
          <a:p>
            <a:pPr lvl="0" algn="l" rtl="0"/>
            <a:endParaRPr lang="en-US" sz="2400" b="1" dirty="0">
              <a:solidFill>
                <a:prstClr val="black"/>
              </a:solidFill>
            </a:endParaRPr>
          </a:p>
          <a:p>
            <a:pPr algn="l" rtl="0"/>
            <a:endParaRPr lang="en-US" sz="2400" b="1" dirty="0" smtClean="0">
              <a:solidFill>
                <a:srgbClr val="FF0066"/>
              </a:solidFill>
            </a:endParaRPr>
          </a:p>
          <a:p>
            <a:pPr algn="l" rtl="0"/>
            <a:endParaRPr lang="en-US" sz="2400" dirty="0"/>
          </a:p>
          <a:p>
            <a:pPr marL="342900" indent="-342900" algn="l" rtl="0">
              <a:buFont typeface="Wingdings" panose="05000000000000000000" pitchFamily="2" charset="2"/>
              <a:buChar char="§"/>
            </a:pPr>
            <a:r>
              <a:rPr lang="en-US" sz="2400" b="1" dirty="0" smtClean="0"/>
              <a:t>The expected response to iron repletion is improvement in RBC production, which typically begins with </a:t>
            </a:r>
            <a:r>
              <a:rPr lang="en-US" sz="2400" b="1" dirty="0" err="1" smtClean="0">
                <a:solidFill>
                  <a:srgbClr val="C00000"/>
                </a:solidFill>
              </a:rPr>
              <a:t>reticulocytosis</a:t>
            </a:r>
            <a:r>
              <a:rPr lang="en-US" sz="2400" b="1" dirty="0" smtClean="0">
                <a:solidFill>
                  <a:srgbClr val="C00000"/>
                </a:solidFill>
              </a:rPr>
              <a:t> </a:t>
            </a:r>
            <a:r>
              <a:rPr lang="en-US" sz="2400" b="1" dirty="0" smtClean="0"/>
              <a:t>after approximately </a:t>
            </a:r>
            <a:r>
              <a:rPr lang="en-US" sz="2400" b="1" dirty="0" smtClean="0">
                <a:solidFill>
                  <a:srgbClr val="C00000"/>
                </a:solidFill>
              </a:rPr>
              <a:t>one week</a:t>
            </a:r>
            <a:r>
              <a:rPr lang="en-US" sz="2400" b="1" dirty="0" smtClean="0"/>
              <a:t>, an increase in the </a:t>
            </a:r>
            <a:r>
              <a:rPr lang="en-US" sz="2400" b="1" dirty="0" smtClean="0">
                <a:solidFill>
                  <a:srgbClr val="C00000"/>
                </a:solidFill>
              </a:rPr>
              <a:t>hemoglobin</a:t>
            </a:r>
            <a:r>
              <a:rPr lang="en-US" sz="2400" b="1" dirty="0" smtClean="0"/>
              <a:t> level of at least  </a:t>
            </a:r>
            <a:r>
              <a:rPr lang="en-US" sz="2400" b="1" dirty="0" smtClean="0">
                <a:solidFill>
                  <a:srgbClr val="0000FF"/>
                </a:solidFill>
              </a:rPr>
              <a:t>1 g/</a:t>
            </a:r>
            <a:r>
              <a:rPr lang="en-US" sz="2400" b="1" dirty="0" err="1" smtClean="0">
                <a:solidFill>
                  <a:srgbClr val="0000FF"/>
                </a:solidFill>
              </a:rPr>
              <a:t>dL</a:t>
            </a:r>
            <a:r>
              <a:rPr lang="en-US" sz="2400" b="1" dirty="0" smtClean="0">
                <a:solidFill>
                  <a:srgbClr val="0000FF"/>
                </a:solidFill>
              </a:rPr>
              <a:t> </a:t>
            </a:r>
            <a:r>
              <a:rPr lang="en-US" sz="2400" b="1" dirty="0" smtClean="0"/>
              <a:t>within</a:t>
            </a:r>
            <a:r>
              <a:rPr lang="en-US" sz="2400" b="1" dirty="0" smtClean="0">
                <a:solidFill>
                  <a:srgbClr val="0070C0"/>
                </a:solidFill>
              </a:rPr>
              <a:t> </a:t>
            </a:r>
            <a:r>
              <a:rPr lang="en-US" sz="2400" b="1" dirty="0" smtClean="0">
                <a:solidFill>
                  <a:srgbClr val="C00000"/>
                </a:solidFill>
              </a:rPr>
              <a:t>two</a:t>
            </a:r>
            <a:r>
              <a:rPr lang="en-US" sz="2400" b="1" dirty="0" smtClean="0">
                <a:solidFill>
                  <a:srgbClr val="0070C0"/>
                </a:solidFill>
              </a:rPr>
              <a:t> </a:t>
            </a:r>
            <a:r>
              <a:rPr lang="en-US" sz="2400" b="1" dirty="0" smtClean="0"/>
              <a:t>to</a:t>
            </a:r>
            <a:r>
              <a:rPr lang="en-US" sz="2400" b="1" dirty="0" smtClean="0">
                <a:solidFill>
                  <a:srgbClr val="0070C0"/>
                </a:solidFill>
              </a:rPr>
              <a:t> </a:t>
            </a:r>
            <a:r>
              <a:rPr lang="en-US" sz="2400" b="1" dirty="0" smtClean="0">
                <a:solidFill>
                  <a:srgbClr val="C00000"/>
                </a:solidFill>
              </a:rPr>
              <a:t>three weeks </a:t>
            </a:r>
            <a:r>
              <a:rPr lang="en-US" sz="2400" b="1" dirty="0" smtClean="0"/>
              <a:t>. </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algn="l" rtl="0"/>
            <a:endParaRPr lang="en-US" b="1" dirty="0"/>
          </a:p>
        </p:txBody>
      </p:sp>
    </p:spTree>
    <p:extLst>
      <p:ext uri="{BB962C8B-B14F-4D97-AF65-F5344CB8AC3E}">
        <p14:creationId xmlns:p14="http://schemas.microsoft.com/office/powerpoint/2010/main" val="2094552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49" y="116164"/>
            <a:ext cx="11887201" cy="6617196"/>
          </a:xfrm>
          <a:prstGeom prst="rect">
            <a:avLst/>
          </a:prstGeom>
          <a:solidFill>
            <a:schemeClr val="accent6">
              <a:lumMod val="20000"/>
              <a:lumOff val="80000"/>
            </a:schemeClr>
          </a:solidFill>
          <a:ln w="28575">
            <a:solidFill>
              <a:srgbClr val="FF3399"/>
            </a:solidFill>
          </a:ln>
        </p:spPr>
        <p:txBody>
          <a:bodyPr wrap="square">
            <a:spAutoFit/>
          </a:bodyPr>
          <a:lstStyle/>
          <a:p>
            <a:pPr marL="457200" lvl="0" indent="-457200" algn="l" rtl="0">
              <a:buFont typeface="Wingdings" panose="05000000000000000000" pitchFamily="2" charset="2"/>
              <a:buChar char="q"/>
            </a:pPr>
            <a:endParaRPr lang="en-US" sz="2800" b="1" dirty="0" smtClean="0">
              <a:solidFill>
                <a:srgbClr val="FF0066"/>
              </a:solidFill>
            </a:endParaRPr>
          </a:p>
          <a:p>
            <a:pPr marL="457200" lvl="0" indent="-457200" algn="l" rtl="0">
              <a:buFont typeface="Wingdings" panose="05000000000000000000" pitchFamily="2" charset="2"/>
              <a:buChar char="q"/>
            </a:pPr>
            <a:r>
              <a:rPr lang="en-US" sz="3200" b="1" dirty="0" smtClean="0">
                <a:solidFill>
                  <a:srgbClr val="C00000"/>
                </a:solidFill>
              </a:rPr>
              <a:t>Assessing </a:t>
            </a:r>
            <a:r>
              <a:rPr lang="en-US" sz="3200" b="1" dirty="0">
                <a:solidFill>
                  <a:srgbClr val="C00000"/>
                </a:solidFill>
              </a:rPr>
              <a:t>response to treatment</a:t>
            </a:r>
          </a:p>
          <a:p>
            <a:pPr marL="342900" lvl="0" indent="-342900" algn="l" rtl="0">
              <a:buFont typeface="Wingdings" panose="05000000000000000000" pitchFamily="2" charset="2"/>
              <a:buChar char="§"/>
            </a:pPr>
            <a:endParaRPr lang="en-US" sz="2800" b="1" dirty="0" smtClean="0">
              <a:solidFill>
                <a:prstClr val="black"/>
              </a:solidFill>
            </a:endParaRPr>
          </a:p>
          <a:p>
            <a:pPr lvl="0" algn="l" rtl="0"/>
            <a:endParaRPr lang="en-US" sz="2800" b="1" dirty="0" smtClean="0">
              <a:solidFill>
                <a:prstClr val="black"/>
              </a:solidFill>
            </a:endParaRPr>
          </a:p>
          <a:p>
            <a:pPr marL="342900" lvl="0" indent="-342900" algn="l" rtl="0">
              <a:buFont typeface="Wingdings" panose="05000000000000000000" pitchFamily="2" charset="2"/>
              <a:buChar char="§"/>
            </a:pPr>
            <a:r>
              <a:rPr lang="en-US" sz="2800" b="1" dirty="0"/>
              <a:t>Once the hemoglobin has reached the normal range, oral iron replacement should </a:t>
            </a:r>
            <a:r>
              <a:rPr lang="en-US" sz="2800" b="1" dirty="0">
                <a:solidFill>
                  <a:srgbClr val="C00000"/>
                </a:solidFill>
              </a:rPr>
              <a:t>continue for three months </a:t>
            </a:r>
            <a:r>
              <a:rPr lang="en-US" sz="2800" b="1" dirty="0"/>
              <a:t>and until </a:t>
            </a:r>
            <a:r>
              <a:rPr lang="en-US" sz="2800" b="1" dirty="0">
                <a:solidFill>
                  <a:srgbClr val="C00000"/>
                </a:solidFill>
              </a:rPr>
              <a:t>at least six weeks postpartum </a:t>
            </a:r>
            <a:r>
              <a:rPr lang="en-US" sz="2800" b="1" dirty="0"/>
              <a:t>(ferritin level of roughly 50 ng/mL, and transferrin saturation of at least 30% have been obtained</a:t>
            </a:r>
            <a:r>
              <a:rPr lang="en-US" sz="2800" b="1" dirty="0" smtClean="0"/>
              <a:t>).</a:t>
            </a:r>
          </a:p>
          <a:p>
            <a:pPr lvl="0" algn="l" rtl="0"/>
            <a:endParaRPr lang="en-US" sz="2800" b="1" dirty="0"/>
          </a:p>
          <a:p>
            <a:pPr marL="342900" lvl="0" indent="-342900" algn="l" rtl="0">
              <a:buFont typeface="Wingdings" panose="05000000000000000000" pitchFamily="2" charset="2"/>
              <a:buChar char="§"/>
            </a:pPr>
            <a:endParaRPr lang="en-US" sz="2800" b="1" dirty="0"/>
          </a:p>
          <a:p>
            <a:pPr marL="342900" lvl="0" indent="-342900" algn="l" rtl="0">
              <a:buFont typeface="Wingdings" panose="05000000000000000000" pitchFamily="2" charset="2"/>
              <a:buChar char="§"/>
            </a:pPr>
            <a:r>
              <a:rPr lang="en-US" sz="2800" b="1" dirty="0" smtClean="0"/>
              <a:t> </a:t>
            </a:r>
            <a:r>
              <a:rPr lang="en-US" sz="2800" b="1" dirty="0"/>
              <a:t>If the oral iron is not well tolerated and/or the expected increase in hemoglobin level has not occurred, options include making </a:t>
            </a:r>
            <a:r>
              <a:rPr lang="en-US" sz="2800" b="1" dirty="0">
                <a:solidFill>
                  <a:srgbClr val="C00000"/>
                </a:solidFill>
              </a:rPr>
              <a:t>changes</a:t>
            </a:r>
            <a:r>
              <a:rPr lang="en-US" sz="2800" b="1" dirty="0"/>
              <a:t> to improve tolerability (appropriate if anemia is mild) or changing to </a:t>
            </a:r>
            <a:r>
              <a:rPr lang="en-US" sz="2800" b="1" dirty="0">
                <a:solidFill>
                  <a:srgbClr val="C00000"/>
                </a:solidFill>
              </a:rPr>
              <a:t>intravenous iron </a:t>
            </a:r>
            <a:r>
              <a:rPr lang="en-US" sz="2800" b="1" dirty="0"/>
              <a:t>beginning in the second trimester</a:t>
            </a:r>
            <a:r>
              <a:rPr lang="en-US" sz="2800" b="1" dirty="0" smtClean="0"/>
              <a:t>.</a:t>
            </a:r>
          </a:p>
          <a:p>
            <a:pPr marL="342900" lvl="0" indent="-342900" algn="l" rtl="0">
              <a:buFont typeface="Wingdings" panose="05000000000000000000" pitchFamily="2" charset="2"/>
              <a:buChar char="§"/>
            </a:pPr>
            <a:endParaRPr lang="en-US" sz="2800" b="1" dirty="0">
              <a:solidFill>
                <a:prstClr val="black"/>
              </a:solidFill>
            </a:endParaRPr>
          </a:p>
        </p:txBody>
      </p:sp>
    </p:spTree>
    <p:extLst>
      <p:ext uri="{BB962C8B-B14F-4D97-AF65-F5344CB8AC3E}">
        <p14:creationId xmlns:p14="http://schemas.microsoft.com/office/powerpoint/2010/main" val="3087125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256047"/>
            <a:ext cx="11940988" cy="6401753"/>
          </a:xfrm>
          <a:prstGeom prst="rect">
            <a:avLst/>
          </a:prstGeom>
          <a:solidFill>
            <a:schemeClr val="accent6">
              <a:lumMod val="20000"/>
              <a:lumOff val="80000"/>
            </a:schemeClr>
          </a:solidFill>
          <a:ln w="28575">
            <a:solidFill>
              <a:srgbClr val="FF3399"/>
            </a:solidFill>
          </a:ln>
        </p:spPr>
        <p:txBody>
          <a:bodyPr wrap="square">
            <a:spAutoFit/>
          </a:bodyPr>
          <a:lstStyle/>
          <a:p>
            <a:pPr marL="342900" indent="-342900" algn="l" rtl="0">
              <a:buFont typeface="Wingdings" panose="05000000000000000000" pitchFamily="2" charset="2"/>
              <a:buChar char="q"/>
            </a:pPr>
            <a:endParaRPr lang="en-US" sz="2400" b="1" dirty="0" smtClean="0">
              <a:solidFill>
                <a:srgbClr val="FF0066"/>
              </a:solidFill>
            </a:endParaRPr>
          </a:p>
          <a:p>
            <a:pPr marL="457200" lvl="0" indent="-457200" algn="l" rtl="0">
              <a:buFont typeface="Wingdings" panose="05000000000000000000" pitchFamily="2" charset="2"/>
              <a:buChar char="q"/>
            </a:pPr>
            <a:r>
              <a:rPr lang="en-US" sz="3200" b="1" dirty="0" smtClean="0">
                <a:solidFill>
                  <a:srgbClr val="C00000"/>
                </a:solidFill>
              </a:rPr>
              <a:t>Assessing </a:t>
            </a:r>
            <a:r>
              <a:rPr lang="en-US" sz="3200" b="1" dirty="0">
                <a:solidFill>
                  <a:srgbClr val="C00000"/>
                </a:solidFill>
              </a:rPr>
              <a:t>response to </a:t>
            </a:r>
            <a:r>
              <a:rPr lang="en-US" sz="3200" b="1" dirty="0" smtClean="0">
                <a:solidFill>
                  <a:srgbClr val="C00000"/>
                </a:solidFill>
              </a:rPr>
              <a:t>treatment</a:t>
            </a:r>
          </a:p>
          <a:p>
            <a:pPr lvl="0" algn="l" rtl="0"/>
            <a:endParaRPr lang="en-US" sz="2800" b="1" dirty="0">
              <a:solidFill>
                <a:srgbClr val="FF0066"/>
              </a:solidFill>
            </a:endParaRPr>
          </a:p>
          <a:p>
            <a:pPr algn="l" rtl="0"/>
            <a:endParaRPr lang="en-US" dirty="0">
              <a:solidFill>
                <a:prstClr val="black"/>
              </a:solidFill>
            </a:endParaRPr>
          </a:p>
          <a:p>
            <a:pPr marL="342900" indent="-342900" algn="l" rtl="0">
              <a:buFont typeface="Wingdings" panose="05000000000000000000" pitchFamily="2" charset="2"/>
              <a:buChar char="§"/>
            </a:pPr>
            <a:r>
              <a:rPr lang="en-US" sz="2400" b="1" dirty="0">
                <a:solidFill>
                  <a:prstClr val="black"/>
                </a:solidFill>
              </a:rPr>
              <a:t>For antepartum patients receiving </a:t>
            </a:r>
            <a:r>
              <a:rPr lang="en-US" sz="2400" b="1" dirty="0">
                <a:solidFill>
                  <a:srgbClr val="0000FF"/>
                </a:solidFill>
              </a:rPr>
              <a:t>intravenous iron</a:t>
            </a:r>
            <a:r>
              <a:rPr lang="en-US" sz="2400" b="1" dirty="0">
                <a:solidFill>
                  <a:prstClr val="black"/>
                </a:solidFill>
              </a:rPr>
              <a:t>, we generally obtain repeat iron parameters </a:t>
            </a:r>
            <a:r>
              <a:rPr lang="en-US" sz="2400" b="1" dirty="0">
                <a:solidFill>
                  <a:srgbClr val="C00000"/>
                </a:solidFill>
              </a:rPr>
              <a:t>four </a:t>
            </a:r>
            <a:r>
              <a:rPr lang="en-US" sz="2400" b="1" dirty="0"/>
              <a:t>to </a:t>
            </a:r>
            <a:r>
              <a:rPr lang="en-US" sz="2400" b="1" dirty="0">
                <a:solidFill>
                  <a:srgbClr val="C00000"/>
                </a:solidFill>
              </a:rPr>
              <a:t>eight weeks </a:t>
            </a:r>
            <a:r>
              <a:rPr lang="en-US" sz="2400" b="1" dirty="0">
                <a:solidFill>
                  <a:prstClr val="black"/>
                </a:solidFill>
              </a:rPr>
              <a:t>after the iron has been administered. </a:t>
            </a:r>
            <a:endParaRPr lang="en-US" sz="2400" b="1" dirty="0" smtClean="0">
              <a:solidFill>
                <a:prstClr val="black"/>
              </a:solidFill>
            </a:endParaRPr>
          </a:p>
          <a:p>
            <a:pPr algn="l" rtl="0"/>
            <a:endParaRPr lang="en-US" sz="2400" b="1" dirty="0">
              <a:solidFill>
                <a:prstClr val="black"/>
              </a:solidFill>
            </a:endParaRPr>
          </a:p>
          <a:p>
            <a:pPr marL="342900" indent="-342900" algn="l" rtl="0">
              <a:buFont typeface="Wingdings" panose="05000000000000000000" pitchFamily="2" charset="2"/>
              <a:buChar char="§"/>
            </a:pPr>
            <a:endParaRPr lang="en-US" sz="2400" b="1" dirty="0">
              <a:solidFill>
                <a:prstClr val="black"/>
              </a:solidFill>
            </a:endParaRPr>
          </a:p>
          <a:p>
            <a:pPr marL="342900" indent="-342900" algn="l" rtl="0">
              <a:buFont typeface="Wingdings" panose="05000000000000000000" pitchFamily="2" charset="2"/>
              <a:buChar char="§"/>
            </a:pPr>
            <a:r>
              <a:rPr lang="en-US" sz="2400" b="1" dirty="0">
                <a:solidFill>
                  <a:prstClr val="black"/>
                </a:solidFill>
              </a:rPr>
              <a:t>We wait a minimum of </a:t>
            </a:r>
            <a:r>
              <a:rPr lang="en-US" sz="2400" b="1" dirty="0">
                <a:solidFill>
                  <a:srgbClr val="C00000"/>
                </a:solidFill>
              </a:rPr>
              <a:t>four weeks </a:t>
            </a:r>
            <a:r>
              <a:rPr lang="en-US" sz="2400" b="1" dirty="0">
                <a:solidFill>
                  <a:prstClr val="black"/>
                </a:solidFill>
              </a:rPr>
              <a:t>because intravenous iron </a:t>
            </a:r>
            <a:r>
              <a:rPr lang="en-US" sz="2400" b="1" dirty="0">
                <a:solidFill>
                  <a:srgbClr val="C00000"/>
                </a:solidFill>
              </a:rPr>
              <a:t>interferes</a:t>
            </a:r>
            <a:r>
              <a:rPr lang="en-US" sz="2400" b="1" dirty="0">
                <a:solidFill>
                  <a:prstClr val="black"/>
                </a:solidFill>
              </a:rPr>
              <a:t> with most </a:t>
            </a:r>
            <a:r>
              <a:rPr lang="en-US" sz="2400" b="1" dirty="0">
                <a:solidFill>
                  <a:srgbClr val="C00000"/>
                </a:solidFill>
              </a:rPr>
              <a:t>assays of iron </a:t>
            </a:r>
            <a:r>
              <a:rPr lang="en-US" sz="2400" b="1" dirty="0" smtClean="0">
                <a:solidFill>
                  <a:srgbClr val="C00000"/>
                </a:solidFill>
              </a:rPr>
              <a:t>status. </a:t>
            </a:r>
            <a:r>
              <a:rPr lang="en-US" sz="2400" b="1" dirty="0" smtClean="0">
                <a:solidFill>
                  <a:prstClr val="black"/>
                </a:solidFill>
              </a:rPr>
              <a:t>As </a:t>
            </a:r>
            <a:r>
              <a:rPr lang="en-US" sz="2400" b="1" dirty="0">
                <a:solidFill>
                  <a:prstClr val="black"/>
                </a:solidFill>
              </a:rPr>
              <a:t>noted in the 2019 United Kingdom Guideline, it may be reasonable to monitor an increase in hemoglobin level </a:t>
            </a:r>
            <a:r>
              <a:rPr lang="en-US" sz="2400" b="1" dirty="0">
                <a:solidFill>
                  <a:srgbClr val="C00000"/>
                </a:solidFill>
              </a:rPr>
              <a:t>without</a:t>
            </a:r>
            <a:r>
              <a:rPr lang="en-US" sz="2400" b="1" dirty="0">
                <a:solidFill>
                  <a:prstClr val="black"/>
                </a:solidFill>
              </a:rPr>
              <a:t> rechecking </a:t>
            </a:r>
            <a:r>
              <a:rPr lang="en-US" sz="2400" b="1" dirty="0">
                <a:solidFill>
                  <a:srgbClr val="C00000"/>
                </a:solidFill>
              </a:rPr>
              <a:t>iron </a:t>
            </a:r>
            <a:r>
              <a:rPr lang="en-US" sz="2400" b="1" dirty="0" smtClean="0">
                <a:solidFill>
                  <a:srgbClr val="C00000"/>
                </a:solidFill>
              </a:rPr>
              <a:t>parameters</a:t>
            </a:r>
            <a:r>
              <a:rPr lang="en-US" sz="2400" b="1" dirty="0" smtClean="0">
                <a:solidFill>
                  <a:prstClr val="black"/>
                </a:solidFill>
              </a:rPr>
              <a:t>.</a:t>
            </a:r>
          </a:p>
          <a:p>
            <a:pPr marL="342900" indent="-342900" algn="l" rtl="0">
              <a:buFont typeface="Wingdings" panose="05000000000000000000" pitchFamily="2" charset="2"/>
              <a:buChar char="§"/>
            </a:pPr>
            <a:endParaRPr lang="en-US" sz="2400" b="1" dirty="0">
              <a:solidFill>
                <a:prstClr val="black"/>
              </a:solidFill>
            </a:endParaRPr>
          </a:p>
          <a:p>
            <a:pPr algn="l" rtl="0"/>
            <a:endParaRPr lang="en-US" sz="2400" b="1" dirty="0" smtClean="0">
              <a:solidFill>
                <a:prstClr val="black"/>
              </a:solidFill>
            </a:endParaRPr>
          </a:p>
          <a:p>
            <a:pPr marL="342900" indent="-342900" algn="l" rtl="0">
              <a:buFont typeface="Wingdings" panose="05000000000000000000" pitchFamily="2" charset="2"/>
              <a:buChar char="§"/>
            </a:pPr>
            <a:r>
              <a:rPr lang="en-US" sz="2400" b="1" dirty="0">
                <a:solidFill>
                  <a:prstClr val="black"/>
                </a:solidFill>
              </a:rPr>
              <a:t>Once the hemoglobin has reached the normal range, </a:t>
            </a:r>
            <a:r>
              <a:rPr lang="en-US" sz="2400" b="1" dirty="0">
                <a:solidFill>
                  <a:srgbClr val="C00000"/>
                </a:solidFill>
              </a:rPr>
              <a:t>oral iron </a:t>
            </a:r>
            <a:r>
              <a:rPr lang="en-US" sz="2400" b="1" dirty="0">
                <a:solidFill>
                  <a:prstClr val="black"/>
                </a:solidFill>
              </a:rPr>
              <a:t>replacement should continue for </a:t>
            </a:r>
            <a:r>
              <a:rPr lang="en-US" sz="2400" b="1" dirty="0">
                <a:solidFill>
                  <a:srgbClr val="C00000"/>
                </a:solidFill>
              </a:rPr>
              <a:t>three months </a:t>
            </a:r>
            <a:r>
              <a:rPr lang="en-US" sz="2400" b="1" dirty="0">
                <a:solidFill>
                  <a:prstClr val="black"/>
                </a:solidFill>
              </a:rPr>
              <a:t>and </a:t>
            </a:r>
            <a:r>
              <a:rPr lang="en-US" sz="2400" b="1" dirty="0">
                <a:solidFill>
                  <a:srgbClr val="C00000"/>
                </a:solidFill>
              </a:rPr>
              <a:t>until at least six weeks </a:t>
            </a:r>
            <a:r>
              <a:rPr lang="en-US" sz="2400" b="1" dirty="0" smtClean="0">
                <a:solidFill>
                  <a:srgbClr val="C00000"/>
                </a:solidFill>
              </a:rPr>
              <a:t>postpartum.</a:t>
            </a:r>
          </a:p>
          <a:p>
            <a:pPr algn="l" rtl="0"/>
            <a:endParaRPr lang="en-US" sz="2400" b="1" dirty="0" smtClean="0">
              <a:solidFill>
                <a:srgbClr val="C00000"/>
              </a:solidFill>
            </a:endParaRPr>
          </a:p>
          <a:p>
            <a:pPr marL="342900" indent="-342900" algn="l" rtl="0">
              <a:buFont typeface="Wingdings" panose="05000000000000000000" pitchFamily="2" charset="2"/>
              <a:buChar char="§"/>
            </a:pPr>
            <a:endParaRPr lang="en-US" sz="2400" b="1" dirty="0">
              <a:solidFill>
                <a:srgbClr val="C00000"/>
              </a:solidFill>
            </a:endParaRPr>
          </a:p>
        </p:txBody>
      </p:sp>
    </p:spTree>
    <p:extLst>
      <p:ext uri="{BB962C8B-B14F-4D97-AF65-F5344CB8AC3E}">
        <p14:creationId xmlns:p14="http://schemas.microsoft.com/office/powerpoint/2010/main" val="27106965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152" y="197263"/>
            <a:ext cx="11801139" cy="6494085"/>
          </a:xfrm>
          <a:prstGeom prst="rect">
            <a:avLst/>
          </a:prstGeom>
          <a:solidFill>
            <a:schemeClr val="accent6">
              <a:lumMod val="20000"/>
              <a:lumOff val="80000"/>
            </a:schemeClr>
          </a:solidFill>
          <a:ln w="19050">
            <a:solidFill>
              <a:srgbClr val="FF3399"/>
            </a:solidFill>
          </a:ln>
        </p:spPr>
        <p:txBody>
          <a:bodyPr wrap="square">
            <a:spAutoFit/>
          </a:bodyPr>
          <a:lstStyle/>
          <a:p>
            <a:pPr marL="457200" indent="-457200" algn="l" rtl="0">
              <a:buFont typeface="Wingdings" panose="05000000000000000000" pitchFamily="2" charset="2"/>
              <a:buChar char="q"/>
            </a:pPr>
            <a:endParaRPr lang="en-US" sz="2800" b="1" dirty="0" smtClean="0">
              <a:solidFill>
                <a:srgbClr val="FF0066"/>
              </a:solidFill>
            </a:endParaRPr>
          </a:p>
          <a:p>
            <a:pPr marL="457200" indent="-457200" algn="l" rtl="0">
              <a:buFont typeface="Wingdings" panose="05000000000000000000" pitchFamily="2" charset="2"/>
              <a:buChar char="q"/>
            </a:pPr>
            <a:r>
              <a:rPr lang="en-US" sz="2800" b="1" dirty="0" smtClean="0">
                <a:solidFill>
                  <a:srgbClr val="C00000"/>
                </a:solidFill>
              </a:rPr>
              <a:t>POSTPARTUM </a:t>
            </a:r>
          </a:p>
          <a:p>
            <a:pPr algn="l" rtl="0"/>
            <a:endParaRPr lang="en-US" sz="2400" b="1" dirty="0" smtClean="0"/>
          </a:p>
          <a:p>
            <a:pPr algn="l" rtl="0"/>
            <a:endParaRPr lang="en-US" sz="2400" b="1" dirty="0"/>
          </a:p>
          <a:p>
            <a:pPr marL="342900" indent="-342900" algn="l" rtl="0">
              <a:buFont typeface="Wingdings" panose="05000000000000000000" pitchFamily="2" charset="2"/>
              <a:buChar char="§"/>
            </a:pPr>
            <a:r>
              <a:rPr lang="en-US" sz="2400" b="1" dirty="0" smtClean="0"/>
              <a:t>We advise most individuals to </a:t>
            </a:r>
            <a:r>
              <a:rPr lang="en-US" sz="2400" b="1" dirty="0" smtClean="0">
                <a:solidFill>
                  <a:srgbClr val="C00000"/>
                </a:solidFill>
              </a:rPr>
              <a:t>continue their prenatal vitamin </a:t>
            </a:r>
            <a:r>
              <a:rPr lang="en-US" sz="2400" b="1" dirty="0" smtClean="0"/>
              <a:t>and/or </a:t>
            </a:r>
            <a:r>
              <a:rPr lang="en-US" sz="2400" b="1" dirty="0" smtClean="0">
                <a:solidFill>
                  <a:srgbClr val="C00000"/>
                </a:solidFill>
              </a:rPr>
              <a:t>supplemental iron </a:t>
            </a:r>
            <a:r>
              <a:rPr lang="en-US" sz="2400" b="1" dirty="0" smtClean="0"/>
              <a:t>for </a:t>
            </a:r>
            <a:r>
              <a:rPr lang="en-US" sz="2400" b="1" dirty="0" smtClean="0">
                <a:solidFill>
                  <a:srgbClr val="C00000"/>
                </a:solidFill>
              </a:rPr>
              <a:t>six </a:t>
            </a:r>
            <a:r>
              <a:rPr lang="en-US" sz="2400" b="1" dirty="0" smtClean="0"/>
              <a:t>to</a:t>
            </a:r>
            <a:r>
              <a:rPr lang="en-US" sz="2400" b="1" dirty="0" smtClean="0">
                <a:solidFill>
                  <a:srgbClr val="C00000"/>
                </a:solidFill>
              </a:rPr>
              <a:t> eight weeks </a:t>
            </a:r>
            <a:r>
              <a:rPr lang="en-US" sz="2400" b="1" dirty="0" smtClean="0"/>
              <a:t>following delivery, to increase iron stores following blood loss after delivery.</a:t>
            </a:r>
          </a:p>
          <a:p>
            <a:pPr algn="l" rtl="0"/>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solidFill>
                  <a:srgbClr val="C00000"/>
                </a:solidFill>
              </a:rPr>
              <a:t>Routine testing for anemia after delivery </a:t>
            </a:r>
            <a:r>
              <a:rPr lang="en-US" sz="2400" b="1" dirty="0" smtClean="0"/>
              <a:t>has been suggested because anemia is prevalent and iron deficiency (the most common cause) is readily treatable. It seems reasonable that women should be iron replete following pregnancy so that they do not develop iron deficiency anemia in the future; </a:t>
            </a:r>
            <a:r>
              <a:rPr lang="en-US" sz="2400" b="1" dirty="0" smtClean="0">
                <a:solidFill>
                  <a:srgbClr val="C00000"/>
                </a:solidFill>
              </a:rPr>
              <a:t>however</a:t>
            </a:r>
            <a:r>
              <a:rPr lang="en-US" sz="2400" b="1" dirty="0" smtClean="0"/>
              <a:t>, high-quality data or guidelines on this subject are lacking. </a:t>
            </a:r>
          </a:p>
          <a:p>
            <a:pPr marL="342900" indent="-342900" algn="l" rtl="0">
              <a:buFont typeface="Wingdings" panose="05000000000000000000" pitchFamily="2" charset="2"/>
              <a:buChar char="§"/>
            </a:pPr>
            <a:endParaRPr lang="en-US" sz="2400" b="1" dirty="0" smtClean="0"/>
          </a:p>
          <a:p>
            <a:pPr algn="l" rtl="0"/>
            <a:endParaRPr lang="en-US" sz="2400" b="1" dirty="0" smtClean="0"/>
          </a:p>
          <a:p>
            <a:pPr marL="342900" indent="-342900" algn="l" rtl="0">
              <a:buFont typeface="Wingdings" panose="05000000000000000000" pitchFamily="2" charset="2"/>
              <a:buChar char="§"/>
            </a:pPr>
            <a:endParaRPr lang="en-US" sz="2400" b="1" dirty="0"/>
          </a:p>
        </p:txBody>
      </p:sp>
    </p:spTree>
    <p:extLst>
      <p:ext uri="{BB962C8B-B14F-4D97-AF65-F5344CB8AC3E}">
        <p14:creationId xmlns:p14="http://schemas.microsoft.com/office/powerpoint/2010/main" val="1257237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49775"/>
            <a:ext cx="11919473" cy="6432530"/>
          </a:xfrm>
          <a:prstGeom prst="rect">
            <a:avLst/>
          </a:prstGeom>
          <a:solidFill>
            <a:schemeClr val="accent6">
              <a:lumMod val="20000"/>
              <a:lumOff val="80000"/>
            </a:schemeClr>
          </a:solidFill>
          <a:ln w="19050">
            <a:solidFill>
              <a:srgbClr val="FF3399"/>
            </a:solidFill>
          </a:ln>
        </p:spPr>
        <p:txBody>
          <a:bodyPr wrap="square">
            <a:spAutoFit/>
          </a:bodyPr>
          <a:lstStyle/>
          <a:p>
            <a:pPr algn="l" rtl="0"/>
            <a:endParaRPr lang="en-US" sz="2400" b="1" dirty="0">
              <a:solidFill>
                <a:prstClr val="black"/>
              </a:solidFill>
            </a:endParaRPr>
          </a:p>
          <a:p>
            <a:pPr marL="342900" lvl="0" indent="-342900" algn="l" rtl="0">
              <a:buFont typeface="Wingdings" panose="05000000000000000000" pitchFamily="2" charset="2"/>
              <a:buChar char="q"/>
            </a:pPr>
            <a:r>
              <a:rPr lang="en-US" sz="2800" b="1" dirty="0"/>
              <a:t>Some individuals may have a </a:t>
            </a:r>
            <a:r>
              <a:rPr lang="en-US" sz="2800" b="1" dirty="0">
                <a:solidFill>
                  <a:srgbClr val="C00000"/>
                </a:solidFill>
              </a:rPr>
              <a:t>significant decrease from baseline </a:t>
            </a:r>
            <a:r>
              <a:rPr lang="en-US" sz="2800" b="1" dirty="0"/>
              <a:t>without </a:t>
            </a:r>
            <a:r>
              <a:rPr lang="en-US" sz="2800" b="1" dirty="0">
                <a:solidFill>
                  <a:srgbClr val="C00000"/>
                </a:solidFill>
              </a:rPr>
              <a:t>crossing these thresholds</a:t>
            </a:r>
            <a:r>
              <a:rPr lang="en-US" sz="2800" b="1" dirty="0"/>
              <a:t>, and clinical judgment is required to determine </a:t>
            </a:r>
            <a:r>
              <a:rPr lang="en-US" sz="2800" b="1" dirty="0" smtClean="0"/>
              <a:t> the reason </a:t>
            </a:r>
            <a:r>
              <a:rPr lang="en-US" sz="2800" b="1" dirty="0"/>
              <a:t>for the decrease and the need for further evaluation</a:t>
            </a:r>
            <a:r>
              <a:rPr lang="en-US" sz="2800" b="1" dirty="0" smtClean="0"/>
              <a:t>:</a:t>
            </a:r>
          </a:p>
          <a:p>
            <a:pPr marL="342900" lvl="0" indent="-342900" algn="l" rtl="0">
              <a:buFont typeface="Wingdings" panose="05000000000000000000" pitchFamily="2" charset="2"/>
              <a:buChar char="q"/>
            </a:pPr>
            <a:endParaRPr lang="en-US" sz="2800" b="1" dirty="0"/>
          </a:p>
          <a:p>
            <a:pPr marL="342900" indent="-342900" algn="l" rtl="0">
              <a:buFont typeface="Wingdings" panose="05000000000000000000" pitchFamily="2" charset="2"/>
              <a:buChar char="§"/>
            </a:pPr>
            <a:endParaRPr lang="en-US" sz="2800" b="1" dirty="0"/>
          </a:p>
          <a:p>
            <a:pPr marL="342900" indent="-342900" algn="l" rtl="0">
              <a:buFont typeface="Wingdings" panose="05000000000000000000" pitchFamily="2" charset="2"/>
              <a:buChar char="§"/>
            </a:pPr>
            <a:r>
              <a:rPr lang="en-US" sz="2800" b="1" dirty="0"/>
              <a:t>For an individual with a baseline hemoglobin of 14 g/</a:t>
            </a:r>
            <a:r>
              <a:rPr lang="en-US" sz="2800" b="1" dirty="0" err="1"/>
              <a:t>dL</a:t>
            </a:r>
            <a:r>
              <a:rPr lang="en-US" sz="2800" b="1" dirty="0"/>
              <a:t> that decreases to 11 g/</a:t>
            </a:r>
            <a:r>
              <a:rPr lang="en-US" sz="2800" b="1" dirty="0" err="1"/>
              <a:t>dL</a:t>
            </a:r>
            <a:r>
              <a:rPr lang="en-US" sz="2800" b="1" dirty="0"/>
              <a:t> </a:t>
            </a:r>
            <a:r>
              <a:rPr lang="en-US" sz="2800" b="1" dirty="0">
                <a:solidFill>
                  <a:srgbClr val="C00000"/>
                </a:solidFill>
              </a:rPr>
              <a:t>without </a:t>
            </a:r>
            <a:r>
              <a:rPr lang="en-US" sz="2800" b="1" dirty="0" err="1">
                <a:solidFill>
                  <a:srgbClr val="C00000"/>
                </a:solidFill>
              </a:rPr>
              <a:t>macrocytosis</a:t>
            </a:r>
            <a:r>
              <a:rPr lang="en-US" sz="2800" b="1" dirty="0"/>
              <a:t>, it is reasonable to test for </a:t>
            </a:r>
            <a:r>
              <a:rPr lang="en-US" sz="2800" b="1" dirty="0">
                <a:solidFill>
                  <a:srgbClr val="C00000"/>
                </a:solidFill>
              </a:rPr>
              <a:t>iron </a:t>
            </a:r>
            <a:r>
              <a:rPr lang="en-US" sz="2800" b="1" dirty="0"/>
              <a:t>deficiency and vitamin </a:t>
            </a:r>
            <a:r>
              <a:rPr lang="en-US" sz="2800" b="1" dirty="0">
                <a:solidFill>
                  <a:srgbClr val="C00000"/>
                </a:solidFill>
              </a:rPr>
              <a:t>B12</a:t>
            </a:r>
            <a:r>
              <a:rPr lang="en-US" sz="2800" b="1" dirty="0"/>
              <a:t> and</a:t>
            </a:r>
            <a:r>
              <a:rPr lang="en-US" sz="2800" b="1" dirty="0">
                <a:solidFill>
                  <a:srgbClr val="C00000"/>
                </a:solidFill>
              </a:rPr>
              <a:t> folate </a:t>
            </a:r>
            <a:r>
              <a:rPr lang="en-US" sz="2800" b="1" dirty="0"/>
              <a:t>deficiencies</a:t>
            </a:r>
            <a:r>
              <a:rPr lang="en-US" sz="2800" b="1" dirty="0" smtClean="0"/>
              <a:t>.</a:t>
            </a:r>
          </a:p>
          <a:p>
            <a:pPr marL="342900" indent="-342900" algn="l" rtl="0">
              <a:buFont typeface="Wingdings" panose="05000000000000000000" pitchFamily="2" charset="2"/>
              <a:buChar char="§"/>
            </a:pPr>
            <a:endParaRPr lang="en-US" sz="2800" b="1" dirty="0" smtClean="0"/>
          </a:p>
          <a:p>
            <a:pPr marL="342900" indent="-342900" algn="l" rtl="0">
              <a:buFont typeface="Wingdings" panose="05000000000000000000" pitchFamily="2" charset="2"/>
              <a:buChar char="§"/>
            </a:pPr>
            <a:endParaRPr lang="en-US" sz="2800" b="1" dirty="0"/>
          </a:p>
          <a:p>
            <a:pPr marL="342900" lvl="0" indent="-342900" algn="l" rtl="0">
              <a:buFont typeface="Wingdings" panose="05000000000000000000" pitchFamily="2" charset="2"/>
              <a:buChar char="§"/>
            </a:pPr>
            <a:r>
              <a:rPr lang="en-US" sz="2800" b="1" dirty="0"/>
              <a:t>For an individual with a baseline hemoglobin of 14 g/</a:t>
            </a:r>
            <a:r>
              <a:rPr lang="en-US" sz="2800" b="1" dirty="0" err="1"/>
              <a:t>dL</a:t>
            </a:r>
            <a:r>
              <a:rPr lang="en-US" sz="2800" b="1" dirty="0"/>
              <a:t> that </a:t>
            </a:r>
            <a:r>
              <a:rPr lang="en-US" sz="2800" b="1" dirty="0">
                <a:solidFill>
                  <a:prstClr val="black"/>
                </a:solidFill>
              </a:rPr>
              <a:t>decreases to </a:t>
            </a:r>
            <a:r>
              <a:rPr lang="en-US" sz="2800" b="1" dirty="0"/>
              <a:t>11 g/</a:t>
            </a:r>
            <a:r>
              <a:rPr lang="en-US" sz="2800" b="1" dirty="0" err="1"/>
              <a:t>dL</a:t>
            </a:r>
            <a:r>
              <a:rPr lang="en-US" sz="2800" b="1" dirty="0"/>
              <a:t> </a:t>
            </a:r>
            <a:r>
              <a:rPr lang="en-US" sz="2800" b="1" dirty="0">
                <a:solidFill>
                  <a:srgbClr val="C00000"/>
                </a:solidFill>
              </a:rPr>
              <a:t>associated with </a:t>
            </a:r>
            <a:r>
              <a:rPr lang="en-US" sz="2800" b="1" dirty="0" err="1">
                <a:solidFill>
                  <a:srgbClr val="C00000"/>
                </a:solidFill>
              </a:rPr>
              <a:t>macrocytosis</a:t>
            </a:r>
            <a:r>
              <a:rPr lang="en-US" sz="2800" b="1" dirty="0"/>
              <a:t>, it is reasonable to check a </a:t>
            </a:r>
            <a:r>
              <a:rPr lang="en-US" sz="2800" b="1" dirty="0">
                <a:solidFill>
                  <a:srgbClr val="C00000"/>
                </a:solidFill>
              </a:rPr>
              <a:t>reticulocyte </a:t>
            </a:r>
            <a:r>
              <a:rPr lang="en-US" sz="2800" b="1" dirty="0"/>
              <a:t>count and test for vitamin </a:t>
            </a:r>
            <a:r>
              <a:rPr lang="en-US" sz="2800" b="1" dirty="0">
                <a:solidFill>
                  <a:srgbClr val="C00000"/>
                </a:solidFill>
              </a:rPr>
              <a:t>B12</a:t>
            </a:r>
            <a:r>
              <a:rPr lang="en-US" sz="2800" b="1" dirty="0"/>
              <a:t> and </a:t>
            </a:r>
            <a:r>
              <a:rPr lang="en-US" sz="2800" b="1" dirty="0">
                <a:solidFill>
                  <a:srgbClr val="C00000"/>
                </a:solidFill>
              </a:rPr>
              <a:t>folate</a:t>
            </a:r>
            <a:r>
              <a:rPr lang="en-US" sz="2800" b="1" dirty="0"/>
              <a:t> deficiencies</a:t>
            </a:r>
            <a:r>
              <a:rPr lang="en-US" sz="2800" b="1" dirty="0" smtClean="0"/>
              <a:t>.</a:t>
            </a:r>
          </a:p>
          <a:p>
            <a:pPr lvl="0" algn="l" rtl="0"/>
            <a:endParaRPr lang="en-US" sz="2400" b="1" dirty="0">
              <a:solidFill>
                <a:prstClr val="black"/>
              </a:solidFill>
            </a:endParaRPr>
          </a:p>
        </p:txBody>
      </p:sp>
    </p:spTree>
    <p:extLst>
      <p:ext uri="{BB962C8B-B14F-4D97-AF65-F5344CB8AC3E}">
        <p14:creationId xmlns:p14="http://schemas.microsoft.com/office/powerpoint/2010/main" val="654421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11" y="337154"/>
            <a:ext cx="11747350" cy="6186309"/>
          </a:xfrm>
          <a:prstGeom prst="rect">
            <a:avLst/>
          </a:prstGeom>
          <a:solidFill>
            <a:schemeClr val="accent6">
              <a:lumMod val="20000"/>
              <a:lumOff val="80000"/>
            </a:schemeClr>
          </a:solidFill>
          <a:ln w="28575">
            <a:solidFill>
              <a:srgbClr val="FF3399"/>
            </a:solidFill>
          </a:ln>
        </p:spPr>
        <p:txBody>
          <a:bodyPr wrap="square">
            <a:spAutoFit/>
          </a:bodyPr>
          <a:lstStyle/>
          <a:p>
            <a:pPr marL="342900" indent="-342900" algn="l" rtl="0">
              <a:buFont typeface="Wingdings" panose="05000000000000000000" pitchFamily="2" charset="2"/>
              <a:buChar char="q"/>
            </a:pPr>
            <a:endParaRPr lang="en-US" sz="3200" b="1" dirty="0" smtClean="0">
              <a:solidFill>
                <a:srgbClr val="FF0066"/>
              </a:solidFill>
            </a:endParaRPr>
          </a:p>
          <a:p>
            <a:pPr marL="342900" indent="-342900" algn="l" rtl="0">
              <a:buFont typeface="Wingdings" panose="05000000000000000000" pitchFamily="2" charset="2"/>
              <a:buChar char="q"/>
            </a:pPr>
            <a:r>
              <a:rPr lang="en-US" sz="2800" b="1" dirty="0" smtClean="0">
                <a:solidFill>
                  <a:srgbClr val="C00000"/>
                </a:solidFill>
              </a:rPr>
              <a:t>Postnatal anemia: </a:t>
            </a:r>
            <a:r>
              <a:rPr lang="en-US" sz="2400" b="1" dirty="0" smtClean="0"/>
              <a:t>The WHO define postnatal anemia as </a:t>
            </a:r>
            <a:r>
              <a:rPr lang="en-US" sz="2400" b="1" dirty="0" err="1" smtClean="0">
                <a:solidFill>
                  <a:srgbClr val="C00000"/>
                </a:solidFill>
              </a:rPr>
              <a:t>Hb</a:t>
            </a:r>
            <a:r>
              <a:rPr lang="en-US" sz="2400" b="1" dirty="0" smtClean="0">
                <a:solidFill>
                  <a:srgbClr val="C00000"/>
                </a:solidFill>
              </a:rPr>
              <a:t> &lt;10g/dl</a:t>
            </a:r>
            <a:r>
              <a:rPr lang="en-US" sz="2400" b="1" dirty="0" smtClean="0"/>
              <a:t>.</a:t>
            </a:r>
          </a:p>
          <a:p>
            <a:pPr algn="l" rtl="0"/>
            <a:endParaRPr lang="en-US" sz="2400" b="1" dirty="0" smtClean="0"/>
          </a:p>
          <a:p>
            <a:pPr algn="l" rtl="0"/>
            <a:endParaRPr lang="en-US" sz="2400" b="1" dirty="0"/>
          </a:p>
          <a:p>
            <a:pPr marL="342900" indent="-342900" algn="l" rtl="0">
              <a:buFont typeface="Wingdings" panose="05000000000000000000" pitchFamily="2" charset="2"/>
              <a:buChar char="§"/>
            </a:pPr>
            <a:r>
              <a:rPr lang="en-US" sz="2400" b="1" dirty="0" smtClean="0"/>
              <a:t> </a:t>
            </a:r>
            <a:r>
              <a:rPr lang="en-US" sz="2400" b="1" dirty="0"/>
              <a:t>C</a:t>
            </a:r>
            <a:r>
              <a:rPr lang="en-US" sz="2400" b="1" dirty="0" smtClean="0"/>
              <a:t>BC should be checked </a:t>
            </a:r>
            <a:r>
              <a:rPr lang="en-US" sz="2400" b="1" dirty="0" smtClean="0">
                <a:solidFill>
                  <a:srgbClr val="FF0066"/>
                </a:solidFill>
              </a:rPr>
              <a:t>within 48 hours </a:t>
            </a:r>
            <a:r>
              <a:rPr lang="en-US" sz="2400" b="1" dirty="0" smtClean="0"/>
              <a:t>of delivery in all women with an estimated </a:t>
            </a:r>
            <a:r>
              <a:rPr lang="en-US" sz="2400" b="1" dirty="0" smtClean="0">
                <a:solidFill>
                  <a:srgbClr val="FF0066"/>
                </a:solidFill>
              </a:rPr>
              <a:t>blood loss </a:t>
            </a:r>
            <a:r>
              <a:rPr lang="en-US" sz="2400" b="1" dirty="0" smtClean="0"/>
              <a:t>greater than </a:t>
            </a:r>
            <a:r>
              <a:rPr lang="en-US" sz="2400" b="1" dirty="0" smtClean="0">
                <a:solidFill>
                  <a:srgbClr val="FF0066"/>
                </a:solidFill>
              </a:rPr>
              <a:t>500ml </a:t>
            </a:r>
            <a:r>
              <a:rPr lang="en-US" sz="2400" b="1" dirty="0" smtClean="0"/>
              <a:t>and </a:t>
            </a:r>
            <a:r>
              <a:rPr lang="en-US" sz="2400" b="1" dirty="0" smtClean="0">
                <a:solidFill>
                  <a:srgbClr val="0000FF"/>
                </a:solidFill>
              </a:rPr>
              <a:t>in women </a:t>
            </a:r>
            <a:r>
              <a:rPr lang="en-US" sz="2400" b="1" dirty="0" smtClean="0"/>
              <a:t>with </a:t>
            </a:r>
            <a:r>
              <a:rPr lang="en-US" sz="2400" b="1" dirty="0" smtClean="0">
                <a:solidFill>
                  <a:srgbClr val="FF0066"/>
                </a:solidFill>
              </a:rPr>
              <a:t>uncorrected anemia </a:t>
            </a:r>
            <a:r>
              <a:rPr lang="en-US" sz="2400" b="1" dirty="0" smtClean="0"/>
              <a:t>in the antenatal period or </a:t>
            </a:r>
            <a:r>
              <a:rPr lang="en-US" sz="2400" b="1" dirty="0" smtClean="0">
                <a:solidFill>
                  <a:srgbClr val="FF0066"/>
                </a:solidFill>
              </a:rPr>
              <a:t>symptoms suggestive </a:t>
            </a:r>
            <a:r>
              <a:rPr lang="en-US" sz="2400" b="1" dirty="0" smtClean="0"/>
              <a:t>of postpartum anemia.</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en-US" sz="2400" b="1" dirty="0" smtClean="0">
              <a:solidFill>
                <a:srgbClr val="0000FF"/>
              </a:solidFill>
            </a:endParaRPr>
          </a:p>
          <a:p>
            <a:pPr marL="342900" indent="-342900" algn="l" rtl="0">
              <a:buFont typeface="Wingdings" panose="05000000000000000000" pitchFamily="2" charset="2"/>
              <a:buChar char="§"/>
            </a:pPr>
            <a:r>
              <a:rPr lang="en-US" sz="2400" b="1" dirty="0" smtClean="0">
                <a:solidFill>
                  <a:srgbClr val="0000FF"/>
                </a:solidFill>
              </a:rPr>
              <a:t>Women with </a:t>
            </a:r>
            <a:r>
              <a:rPr lang="en-US" sz="2400" b="1" dirty="0" err="1" smtClean="0">
                <a:solidFill>
                  <a:srgbClr val="0000FF"/>
                </a:solidFill>
              </a:rPr>
              <a:t>Hb</a:t>
            </a:r>
            <a:r>
              <a:rPr lang="en-US" sz="2400" b="1" dirty="0" smtClean="0">
                <a:solidFill>
                  <a:srgbClr val="0000FF"/>
                </a:solidFill>
              </a:rPr>
              <a:t>&lt;10d g/l</a:t>
            </a:r>
            <a:r>
              <a:rPr lang="en-US" sz="2400" b="1" dirty="0" smtClean="0"/>
              <a:t>, who are </a:t>
            </a:r>
            <a:r>
              <a:rPr lang="en-US" sz="2400" b="1" dirty="0" err="1" smtClean="0"/>
              <a:t>haemodynamically</a:t>
            </a:r>
            <a:r>
              <a:rPr lang="en-US" sz="2400" b="1" dirty="0" smtClean="0"/>
              <a:t> stable, asymptomatic, or mildly symptomatic, should be offered elemental iron </a:t>
            </a:r>
            <a:r>
              <a:rPr lang="en-US" sz="2400" b="1" dirty="0" smtClean="0">
                <a:solidFill>
                  <a:srgbClr val="C00000"/>
                </a:solidFill>
              </a:rPr>
              <a:t>100-200mg </a:t>
            </a:r>
            <a:r>
              <a:rPr lang="en-US" sz="2400" b="1" dirty="0" smtClean="0"/>
              <a:t>daily. </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r>
              <a:rPr lang="en-US" sz="2400" b="1" dirty="0" smtClean="0">
                <a:solidFill>
                  <a:srgbClr val="C00000"/>
                </a:solidFill>
              </a:rPr>
              <a:t>Transfusions</a:t>
            </a:r>
            <a:r>
              <a:rPr lang="en-US" sz="2400" b="1" dirty="0" smtClean="0"/>
              <a:t> – Used rarely for </a:t>
            </a:r>
            <a:r>
              <a:rPr lang="en-US" sz="2400" b="1" dirty="0" smtClean="0">
                <a:solidFill>
                  <a:srgbClr val="C00000"/>
                </a:solidFill>
              </a:rPr>
              <a:t>severe</a:t>
            </a:r>
            <a:r>
              <a:rPr lang="en-US" sz="2400" b="1" dirty="0" smtClean="0"/>
              <a:t>, </a:t>
            </a:r>
            <a:r>
              <a:rPr lang="en-US" sz="2400" b="1" dirty="0" smtClean="0">
                <a:solidFill>
                  <a:srgbClr val="C00000"/>
                </a:solidFill>
              </a:rPr>
              <a:t>symptomatic</a:t>
            </a:r>
            <a:r>
              <a:rPr lang="en-US" sz="2400" b="1" dirty="0" smtClean="0"/>
              <a:t> anemia.</a:t>
            </a:r>
          </a:p>
          <a:p>
            <a:pPr algn="l" rtl="0"/>
            <a:endParaRPr lang="en-US" sz="2400" b="1" dirty="0" smtClean="0"/>
          </a:p>
          <a:p>
            <a:pPr algn="l" rtl="0"/>
            <a:endParaRPr lang="en-US" sz="2400" b="1" dirty="0" smtClean="0"/>
          </a:p>
        </p:txBody>
      </p:sp>
    </p:spTree>
    <p:extLst>
      <p:ext uri="{BB962C8B-B14F-4D97-AF65-F5344CB8AC3E}">
        <p14:creationId xmlns:p14="http://schemas.microsoft.com/office/powerpoint/2010/main" val="3638985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49" y="327705"/>
            <a:ext cx="11833412" cy="6217087"/>
          </a:xfrm>
          <a:prstGeom prst="rect">
            <a:avLst/>
          </a:prstGeom>
          <a:solidFill>
            <a:schemeClr val="accent6">
              <a:lumMod val="20000"/>
              <a:lumOff val="80000"/>
            </a:schemeClr>
          </a:solidFill>
          <a:ln w="28575">
            <a:solidFill>
              <a:srgbClr val="FF3399"/>
            </a:solidFill>
          </a:ln>
        </p:spPr>
        <p:txBody>
          <a:bodyPr wrap="square">
            <a:spAutoFit/>
          </a:bodyPr>
          <a:lstStyle/>
          <a:p>
            <a:pPr marL="342900" indent="-342900" algn="l" rtl="0">
              <a:buFont typeface="Wingdings" panose="05000000000000000000" pitchFamily="2" charset="2"/>
              <a:buChar char="q"/>
            </a:pPr>
            <a:endParaRPr lang="en-US" sz="2800" b="1" dirty="0" smtClean="0">
              <a:solidFill>
                <a:srgbClr val="FF0066"/>
              </a:solidFill>
            </a:endParaRPr>
          </a:p>
          <a:p>
            <a:pPr marL="342900" indent="-342900" algn="l" rtl="0">
              <a:buFont typeface="Wingdings" panose="05000000000000000000" pitchFamily="2" charset="2"/>
              <a:buChar char="q"/>
            </a:pPr>
            <a:r>
              <a:rPr lang="en-US" sz="2800" b="1" dirty="0" smtClean="0">
                <a:solidFill>
                  <a:srgbClr val="C00000"/>
                </a:solidFill>
              </a:rPr>
              <a:t>Indications </a:t>
            </a:r>
            <a:r>
              <a:rPr lang="en-US" sz="2800" b="1" dirty="0">
                <a:solidFill>
                  <a:srgbClr val="C00000"/>
                </a:solidFill>
              </a:rPr>
              <a:t>for referral (hematologist </a:t>
            </a:r>
            <a:r>
              <a:rPr lang="en-US" sz="2800" b="1" dirty="0"/>
              <a:t>or </a:t>
            </a:r>
            <a:r>
              <a:rPr lang="en-US" sz="2800" b="1" dirty="0">
                <a:solidFill>
                  <a:srgbClr val="C00000"/>
                </a:solidFill>
              </a:rPr>
              <a:t>gastroenterologist) </a:t>
            </a:r>
          </a:p>
          <a:p>
            <a:pPr algn="l" rtl="0"/>
            <a:endParaRPr lang="en-US" sz="2400" b="1" dirty="0" smtClean="0"/>
          </a:p>
          <a:p>
            <a:pPr algn="l" rtl="0"/>
            <a:endParaRPr lang="en-US" sz="2400" b="1" dirty="0"/>
          </a:p>
          <a:p>
            <a:pPr marL="342900" indent="-342900" algn="l" rtl="0">
              <a:buFont typeface="Wingdings" panose="05000000000000000000" pitchFamily="2" charset="2"/>
              <a:buChar char="§"/>
            </a:pPr>
            <a:r>
              <a:rPr lang="en-US" sz="2400" b="1" dirty="0" smtClean="0">
                <a:solidFill>
                  <a:srgbClr val="0000FF"/>
                </a:solidFill>
              </a:rPr>
              <a:t>Referral </a:t>
            </a:r>
            <a:r>
              <a:rPr lang="en-US" sz="2400" b="1" dirty="0">
                <a:solidFill>
                  <a:srgbClr val="0000FF"/>
                </a:solidFill>
              </a:rPr>
              <a:t>to a hematologist </a:t>
            </a:r>
            <a:r>
              <a:rPr lang="en-US" sz="2400" b="1" dirty="0"/>
              <a:t>is not indicated in the majority of patients with straightforward iron deficiency</a:t>
            </a:r>
            <a:r>
              <a:rPr lang="en-US" sz="2400" b="1" dirty="0" smtClean="0"/>
              <a:t>.</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r>
              <a:rPr lang="en-US" sz="2400" b="1" dirty="0" smtClean="0"/>
              <a:t> </a:t>
            </a:r>
            <a:r>
              <a:rPr lang="en-US" sz="2400" b="1" dirty="0"/>
              <a:t>R</a:t>
            </a:r>
            <a:r>
              <a:rPr lang="en-US" sz="2400" b="1" dirty="0" smtClean="0"/>
              <a:t>eferral </a:t>
            </a:r>
            <a:r>
              <a:rPr lang="en-US" sz="2400" b="1" dirty="0"/>
              <a:t>is appropriate for those in whom iron studies are </a:t>
            </a:r>
            <a:r>
              <a:rPr lang="en-US" sz="2400" b="1" dirty="0">
                <a:solidFill>
                  <a:srgbClr val="C00000"/>
                </a:solidFill>
              </a:rPr>
              <a:t>inconclusive</a:t>
            </a:r>
            <a:r>
              <a:rPr lang="en-US" sz="2400" b="1" dirty="0"/>
              <a:t>, the </a:t>
            </a:r>
            <a:r>
              <a:rPr lang="en-US" sz="2400" b="1" dirty="0">
                <a:solidFill>
                  <a:srgbClr val="C00000"/>
                </a:solidFill>
              </a:rPr>
              <a:t>diagnosis is unclear</a:t>
            </a:r>
            <a:r>
              <a:rPr lang="en-US" sz="2400" b="1" dirty="0"/>
              <a:t>, or the </a:t>
            </a:r>
            <a:r>
              <a:rPr lang="en-US" sz="2400" b="1" dirty="0">
                <a:solidFill>
                  <a:srgbClr val="C00000"/>
                </a:solidFill>
              </a:rPr>
              <a:t>administration of intravenous iron </a:t>
            </a:r>
            <a:r>
              <a:rPr lang="en-US" sz="2400" b="1" dirty="0"/>
              <a:t>is under consideration</a:t>
            </a:r>
            <a:r>
              <a:rPr lang="en-US" sz="2400" b="1" dirty="0" smtClean="0"/>
              <a:t>.</a:t>
            </a:r>
          </a:p>
          <a:p>
            <a:pPr marL="342900" indent="-342900" algn="l" rtl="0">
              <a:buFont typeface="Wingdings" panose="05000000000000000000" pitchFamily="2" charset="2"/>
              <a:buChar char="§"/>
            </a:pPr>
            <a:endParaRPr lang="en-US" sz="2400" b="1" dirty="0"/>
          </a:p>
          <a:p>
            <a:pPr marL="342900" indent="-342900" algn="l" rtl="0">
              <a:buFont typeface="Wingdings" panose="05000000000000000000" pitchFamily="2" charset="2"/>
              <a:buChar char="§"/>
            </a:pPr>
            <a:endParaRPr lang="en-US" sz="2400" b="1" dirty="0" smtClean="0">
              <a:solidFill>
                <a:srgbClr val="0000FF"/>
              </a:solidFill>
            </a:endParaRPr>
          </a:p>
          <a:p>
            <a:pPr marL="342900" indent="-342900" algn="l" rtl="0">
              <a:buFont typeface="Wingdings" panose="05000000000000000000" pitchFamily="2" charset="2"/>
              <a:buChar char="§"/>
            </a:pPr>
            <a:r>
              <a:rPr lang="en-US" sz="2400" b="1" dirty="0" smtClean="0">
                <a:solidFill>
                  <a:srgbClr val="0000FF"/>
                </a:solidFill>
              </a:rPr>
              <a:t> </a:t>
            </a:r>
            <a:r>
              <a:rPr lang="en-US" sz="2400" b="1" dirty="0">
                <a:solidFill>
                  <a:srgbClr val="0000FF"/>
                </a:solidFill>
              </a:rPr>
              <a:t>Referral to a gastroenterologist </a:t>
            </a:r>
            <a:r>
              <a:rPr lang="en-US" sz="2400" b="1" dirty="0"/>
              <a:t>is appropriate in individuals for whom an occult source of gastrointestinal blood loss or malabsorption is suspected</a:t>
            </a:r>
            <a:r>
              <a:rPr lang="en-US" dirty="0" smtClean="0"/>
              <a:t>.</a:t>
            </a:r>
          </a:p>
          <a:p>
            <a:pPr algn="l" rtl="0"/>
            <a:endParaRPr lang="en-US" dirty="0" smtClean="0"/>
          </a:p>
          <a:p>
            <a:pPr marL="342900" indent="-342900" algn="l" rtl="0">
              <a:buFont typeface="Wingdings" panose="05000000000000000000" pitchFamily="2" charset="2"/>
              <a:buChar char="§"/>
            </a:pPr>
            <a:endParaRPr lang="en-US" dirty="0"/>
          </a:p>
          <a:p>
            <a:pPr marL="342900" indent="-342900" algn="l" rtl="0">
              <a:buFont typeface="Wingdings" panose="05000000000000000000" pitchFamily="2" charset="2"/>
              <a:buChar char="§"/>
            </a:pPr>
            <a:endParaRPr lang="fa-IR" dirty="0"/>
          </a:p>
        </p:txBody>
      </p:sp>
    </p:spTree>
    <p:extLst>
      <p:ext uri="{BB962C8B-B14F-4D97-AF65-F5344CB8AC3E}">
        <p14:creationId xmlns:p14="http://schemas.microsoft.com/office/powerpoint/2010/main" val="3040997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1974" y="2065468"/>
            <a:ext cx="9940067" cy="2786230"/>
          </a:xfrm>
          <a:prstGeom prst="rect">
            <a:avLst/>
          </a:prstGeom>
          <a:ln w="57150">
            <a:solidFill>
              <a:srgbClr val="00B050"/>
            </a:solidFill>
          </a:ln>
        </p:spPr>
      </p:pic>
    </p:spTree>
    <p:extLst>
      <p:ext uri="{BB962C8B-B14F-4D97-AF65-F5344CB8AC3E}">
        <p14:creationId xmlns:p14="http://schemas.microsoft.com/office/powerpoint/2010/main" val="2318400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42" y="1626091"/>
            <a:ext cx="4277957" cy="4924425"/>
          </a:xfrm>
          <a:prstGeom prst="rect">
            <a:avLst/>
          </a:prstGeom>
          <a:solidFill>
            <a:schemeClr val="bg2"/>
          </a:solidFill>
        </p:spPr>
        <p:txBody>
          <a:bodyPr wrap="square">
            <a:spAutoFit/>
          </a:bodyPr>
          <a:lstStyle/>
          <a:p>
            <a:pPr algn="l" rtl="0"/>
            <a:endParaRPr lang="en-US" dirty="0" smtClean="0"/>
          </a:p>
          <a:p>
            <a:pPr marL="285750" indent="-285750" algn="l" rtl="0">
              <a:buFont typeface="Wingdings" panose="05000000000000000000" pitchFamily="2" charset="2"/>
              <a:buChar char="q"/>
            </a:pPr>
            <a:r>
              <a:rPr lang="en-US" sz="2000" b="1" dirty="0" smtClean="0">
                <a:solidFill>
                  <a:srgbClr val="C00000"/>
                </a:solidFill>
              </a:rPr>
              <a:t>MCV </a:t>
            </a:r>
            <a:r>
              <a:rPr lang="en-US" sz="2000" b="1" dirty="0" smtClean="0">
                <a:solidFill>
                  <a:srgbClr val="C00000"/>
                </a:solidFill>
                <a:sym typeface="Symbol" panose="05050102010706020507" pitchFamily="18" charset="2"/>
              </a:rPr>
              <a:t> </a:t>
            </a:r>
            <a:r>
              <a:rPr lang="en-US" sz="2000" b="1" dirty="0" smtClean="0">
                <a:solidFill>
                  <a:srgbClr val="C00000"/>
                </a:solidFill>
              </a:rPr>
              <a:t>80 </a:t>
            </a:r>
            <a:r>
              <a:rPr lang="en-US" sz="2000" b="1" dirty="0" smtClean="0"/>
              <a:t> or </a:t>
            </a:r>
            <a:r>
              <a:rPr lang="en-US" sz="2000" b="1" dirty="0" smtClean="0">
                <a:solidFill>
                  <a:srgbClr val="C00000"/>
                </a:solidFill>
              </a:rPr>
              <a:t>microcytic anemia</a:t>
            </a:r>
          </a:p>
          <a:p>
            <a:pPr marL="285750" indent="-285750" algn="l" rtl="0">
              <a:buFont typeface="Wingdings" panose="05000000000000000000" pitchFamily="2" charset="2"/>
              <a:buChar char="q"/>
            </a:pPr>
            <a:endParaRPr lang="en-US" sz="2000" b="1" dirty="0" smtClean="0"/>
          </a:p>
          <a:p>
            <a:pPr marL="285750" indent="-285750" algn="l" rtl="0">
              <a:buFont typeface="Wingdings" panose="05000000000000000000" pitchFamily="2" charset="2"/>
              <a:buChar char="§"/>
            </a:pPr>
            <a:r>
              <a:rPr lang="en-US" sz="2000" b="1" dirty="0" smtClean="0"/>
              <a:t>    Iron deficiency</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Thalassemia</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Chronic disease</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a:t>
            </a:r>
            <a:r>
              <a:rPr lang="en-US" sz="2000" b="1" dirty="0" err="1" smtClean="0"/>
              <a:t>Sideroblastic</a:t>
            </a:r>
            <a:r>
              <a:rPr lang="en-US" sz="2000" b="1" dirty="0" smtClean="0"/>
              <a:t> anemia</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Copper deficiency</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Lead poisoning</a:t>
            </a:r>
          </a:p>
          <a:p>
            <a:pPr marL="285750" indent="-285750" algn="l" rtl="0">
              <a:buFont typeface="Wingdings" panose="05000000000000000000" pitchFamily="2" charset="2"/>
              <a:buChar char="§"/>
            </a:pPr>
            <a:endParaRPr lang="en-US" b="1" dirty="0"/>
          </a:p>
          <a:p>
            <a:pPr marL="285750" indent="-285750" algn="l" rtl="0">
              <a:buFont typeface="Wingdings" panose="05000000000000000000" pitchFamily="2" charset="2"/>
              <a:buChar char="§"/>
            </a:pPr>
            <a:endParaRPr lang="en-US" b="1" dirty="0"/>
          </a:p>
        </p:txBody>
      </p:sp>
      <p:sp>
        <p:nvSpPr>
          <p:cNvPr id="3" name="Rectangle 2"/>
          <p:cNvSpPr/>
          <p:nvPr/>
        </p:nvSpPr>
        <p:spPr>
          <a:xfrm>
            <a:off x="294042" y="234892"/>
            <a:ext cx="11711491" cy="1200329"/>
          </a:xfrm>
          <a:prstGeom prst="rect">
            <a:avLst/>
          </a:prstGeom>
          <a:solidFill>
            <a:schemeClr val="bg1">
              <a:lumMod val="95000"/>
            </a:schemeClr>
          </a:solidFill>
          <a:ln w="28575">
            <a:noFill/>
          </a:ln>
        </p:spPr>
        <p:txBody>
          <a:bodyPr wrap="square">
            <a:spAutoFit/>
          </a:bodyPr>
          <a:lstStyle/>
          <a:p>
            <a:pPr algn="l" rtl="0"/>
            <a:r>
              <a:rPr lang="en-US" sz="2400" b="1" dirty="0" smtClean="0"/>
              <a:t>The simplest approach to the </a:t>
            </a:r>
            <a:r>
              <a:rPr lang="en-US" sz="2400" b="1" dirty="0" smtClean="0">
                <a:solidFill>
                  <a:srgbClr val="C00000"/>
                </a:solidFill>
              </a:rPr>
              <a:t>differential diagnoses </a:t>
            </a:r>
            <a:r>
              <a:rPr lang="en-US" sz="2400" b="1" dirty="0" smtClean="0"/>
              <a:t>of anemia is to differentiate </a:t>
            </a:r>
            <a:r>
              <a:rPr lang="en-US" sz="2400" b="1" dirty="0" err="1" smtClean="0"/>
              <a:t>anemias</a:t>
            </a:r>
            <a:r>
              <a:rPr lang="en-US" sz="2400" b="1" dirty="0" smtClean="0"/>
              <a:t> by the mean corpuscular volume (MCV).</a:t>
            </a:r>
          </a:p>
          <a:p>
            <a:pPr algn="l" rtl="0"/>
            <a:endParaRPr lang="en-US" sz="2400" b="1" dirty="0" smtClean="0"/>
          </a:p>
        </p:txBody>
      </p:sp>
      <p:sp>
        <p:nvSpPr>
          <p:cNvPr id="4" name="Rectangle 3"/>
          <p:cNvSpPr/>
          <p:nvPr/>
        </p:nvSpPr>
        <p:spPr>
          <a:xfrm>
            <a:off x="5260489" y="1564536"/>
            <a:ext cx="6745044" cy="4985980"/>
          </a:xfrm>
          <a:prstGeom prst="rect">
            <a:avLst/>
          </a:prstGeom>
          <a:solidFill>
            <a:schemeClr val="bg2"/>
          </a:solidFill>
        </p:spPr>
        <p:txBody>
          <a:bodyPr wrap="square">
            <a:spAutoFit/>
          </a:bodyPr>
          <a:lstStyle/>
          <a:p>
            <a:pPr algn="l" rtl="0"/>
            <a:endParaRPr lang="en-US" dirty="0" smtClean="0"/>
          </a:p>
          <a:p>
            <a:pPr marL="285750" indent="-285750" algn="l" rtl="0">
              <a:buFont typeface="Wingdings" panose="05000000000000000000" pitchFamily="2" charset="2"/>
              <a:buChar char="q"/>
            </a:pPr>
            <a:r>
              <a:rPr lang="en-US" sz="2000" b="1" dirty="0" smtClean="0">
                <a:solidFill>
                  <a:srgbClr val="C00000"/>
                </a:solidFill>
              </a:rPr>
              <a:t>MCV </a:t>
            </a:r>
            <a:r>
              <a:rPr lang="en-US" sz="2000" b="1" dirty="0" smtClean="0">
                <a:solidFill>
                  <a:srgbClr val="C00000"/>
                </a:solidFill>
                <a:sym typeface="Symbol" panose="05050102010706020507" pitchFamily="18" charset="2"/>
              </a:rPr>
              <a:t></a:t>
            </a:r>
            <a:r>
              <a:rPr lang="en-US" sz="2000" b="1" dirty="0" smtClean="0">
                <a:solidFill>
                  <a:srgbClr val="C00000"/>
                </a:solidFill>
              </a:rPr>
              <a:t> 100 </a:t>
            </a:r>
            <a:r>
              <a:rPr lang="en-US" sz="2000" b="1" dirty="0" smtClean="0"/>
              <a:t> or </a:t>
            </a:r>
            <a:r>
              <a:rPr lang="en-US" sz="2000" b="1" dirty="0" smtClean="0">
                <a:solidFill>
                  <a:srgbClr val="C00000"/>
                </a:solidFill>
              </a:rPr>
              <a:t>macrocytic anemia</a:t>
            </a:r>
          </a:p>
          <a:p>
            <a:pPr marL="285750" indent="-285750" algn="l" rtl="0">
              <a:buFont typeface="Wingdings" panose="05000000000000000000" pitchFamily="2" charset="2"/>
              <a:buChar char="q"/>
            </a:pPr>
            <a:endParaRPr lang="en-US" sz="2000" b="1" dirty="0" smtClean="0">
              <a:solidFill>
                <a:srgbClr val="C00000"/>
              </a:solidFill>
            </a:endParaRPr>
          </a:p>
          <a:p>
            <a:pPr marL="285750" indent="-285750" algn="l" rtl="0">
              <a:buFont typeface="Wingdings" panose="05000000000000000000" pitchFamily="2" charset="2"/>
              <a:buChar char="§"/>
            </a:pPr>
            <a:r>
              <a:rPr lang="en-US" sz="2000" dirty="0" smtClean="0"/>
              <a:t>    </a:t>
            </a:r>
            <a:r>
              <a:rPr lang="en-US" sz="2000" b="1" dirty="0" smtClean="0"/>
              <a:t>Folic acid deficiency anemia</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Vitamin B-12–deficiency anemia</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Drug-induced hemolytic anemia (</a:t>
            </a:r>
            <a:r>
              <a:rPr lang="en-US" sz="2000" b="1" dirty="0" err="1" smtClean="0"/>
              <a:t>eg</a:t>
            </a:r>
            <a:r>
              <a:rPr lang="en-US" sz="2000" b="1" dirty="0" smtClean="0"/>
              <a:t>, </a:t>
            </a:r>
            <a:r>
              <a:rPr lang="en-US" sz="2000" b="1" dirty="0" err="1" smtClean="0"/>
              <a:t>zidovudine</a:t>
            </a:r>
            <a:r>
              <a:rPr lang="en-US" sz="2000" b="1" dirty="0" smtClean="0"/>
              <a:t>)</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Anemia associated with </a:t>
            </a:r>
            <a:r>
              <a:rPr lang="en-US" sz="2000" b="1" dirty="0" err="1" smtClean="0"/>
              <a:t>reticulocytosis</a:t>
            </a:r>
            <a:endParaRPr lang="en-US" sz="2000" b="1" dirty="0" smtClean="0"/>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Anemia associated with liver disease</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Anemia associated with ethanol abuse</a:t>
            </a:r>
          </a:p>
          <a:p>
            <a:pPr marL="285750" indent="-285750" algn="l" rtl="0">
              <a:buFont typeface="Wingdings" panose="05000000000000000000" pitchFamily="2" charset="2"/>
              <a:buChar char="§"/>
            </a:pPr>
            <a:endParaRPr lang="en-US" sz="2000" b="1" dirty="0" smtClean="0"/>
          </a:p>
          <a:p>
            <a:pPr marL="285750" indent="-285750" algn="l" rtl="0">
              <a:buFont typeface="Wingdings" panose="05000000000000000000" pitchFamily="2" charset="2"/>
              <a:buChar char="§"/>
            </a:pPr>
            <a:r>
              <a:rPr lang="en-US" sz="2000" b="1" dirty="0" smtClean="0"/>
              <a:t>    Anemia associated with acute </a:t>
            </a:r>
            <a:r>
              <a:rPr lang="en-US" sz="2000" b="1" dirty="0" err="1" smtClean="0"/>
              <a:t>myelodysplastic</a:t>
            </a:r>
            <a:r>
              <a:rPr lang="en-US" sz="2000" b="1" dirty="0" smtClean="0"/>
              <a:t> syndrome</a:t>
            </a:r>
            <a:endParaRPr lang="en-US" sz="2000" b="1" dirty="0"/>
          </a:p>
        </p:txBody>
      </p:sp>
    </p:spTree>
    <p:extLst>
      <p:ext uri="{BB962C8B-B14F-4D97-AF65-F5344CB8AC3E}">
        <p14:creationId xmlns:p14="http://schemas.microsoft.com/office/powerpoint/2010/main" val="290783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5910" y="129092"/>
            <a:ext cx="11747351" cy="6647974"/>
          </a:xfrm>
          <a:prstGeom prst="rect">
            <a:avLst/>
          </a:prstGeom>
          <a:solidFill>
            <a:schemeClr val="bg1">
              <a:lumMod val="95000"/>
            </a:schemeClr>
          </a:solidFill>
          <a:ln w="28575">
            <a:noFill/>
          </a:ln>
        </p:spPr>
        <p:txBody>
          <a:bodyPr wrap="square">
            <a:spAutoFit/>
          </a:bodyPr>
          <a:lstStyle/>
          <a:p>
            <a:pPr marL="342900" indent="-342900" algn="l" rtl="0">
              <a:buFont typeface="Wingdings" panose="05000000000000000000" pitchFamily="2" charset="2"/>
              <a:buChar char="q"/>
            </a:pPr>
            <a:endParaRPr lang="en-US" sz="2400" b="1" dirty="0" smtClean="0">
              <a:solidFill>
                <a:srgbClr val="C00000"/>
              </a:solidFill>
            </a:endParaRPr>
          </a:p>
          <a:p>
            <a:pPr marL="342900" indent="-342900" algn="l" rtl="0">
              <a:buFont typeface="Wingdings" panose="05000000000000000000" pitchFamily="2" charset="2"/>
              <a:buChar char="q"/>
            </a:pPr>
            <a:r>
              <a:rPr lang="en-US" sz="2400" b="1" dirty="0" smtClean="0">
                <a:solidFill>
                  <a:srgbClr val="C00000"/>
                </a:solidFill>
              </a:rPr>
              <a:t>MCV 80-100 </a:t>
            </a:r>
            <a:r>
              <a:rPr lang="en-US" sz="2400" b="1" dirty="0" smtClean="0"/>
              <a:t> or </a:t>
            </a:r>
            <a:r>
              <a:rPr lang="en-US" sz="2400" b="1" dirty="0" smtClean="0">
                <a:solidFill>
                  <a:srgbClr val="C00000"/>
                </a:solidFill>
              </a:rPr>
              <a:t>normocytic anemia etiologies are as follows:</a:t>
            </a:r>
          </a:p>
          <a:p>
            <a:pPr algn="l" rtl="0"/>
            <a:endParaRPr lang="en-US" sz="2400" b="1" dirty="0" smtClean="0"/>
          </a:p>
          <a:p>
            <a:pPr marL="342900" indent="-342900" algn="l" rtl="0">
              <a:buFont typeface="Wingdings" panose="05000000000000000000" pitchFamily="2" charset="2"/>
              <a:buChar char="§"/>
            </a:pPr>
            <a:r>
              <a:rPr lang="en-US" sz="2400" b="1" dirty="0" smtClean="0"/>
              <a:t>   </a:t>
            </a:r>
            <a:r>
              <a:rPr lang="en-US" b="1" dirty="0" smtClean="0"/>
              <a:t>Hemorrhagic anemia</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solidFill>
                  <a:srgbClr val="C00000"/>
                </a:solidFill>
              </a:rPr>
              <a:t>    </a:t>
            </a:r>
            <a:r>
              <a:rPr lang="en-US" sz="2400" b="1" dirty="0" smtClean="0">
                <a:solidFill>
                  <a:srgbClr val="C00000"/>
                </a:solidFill>
              </a:rPr>
              <a:t>Early iron deficiency anemia</a:t>
            </a:r>
            <a:endParaRPr lang="en-US" b="1" dirty="0" smtClean="0">
              <a:solidFill>
                <a:srgbClr val="C00000"/>
              </a:solidFill>
            </a:endParaRP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Anemia of chronic disease</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Anemia associated with bone marrow suppression</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Anemia associated with chronic renal insufficiency</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Anemia associated with endocrine dysfunction</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Autoimmune hemolytic anemia</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Anemia associated with </a:t>
            </a:r>
            <a:r>
              <a:rPr lang="en-US" b="1" dirty="0" smtClean="0">
                <a:solidFill>
                  <a:srgbClr val="C00000"/>
                </a:solidFill>
              </a:rPr>
              <a:t>hypothyroidism</a:t>
            </a:r>
            <a:r>
              <a:rPr lang="en-US" b="1" dirty="0" smtClean="0"/>
              <a:t> or hypopituitarism</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Hereditary spherocytosis</a:t>
            </a:r>
          </a:p>
          <a:p>
            <a:pPr marL="285750" indent="-285750" algn="l" rtl="0">
              <a:buFont typeface="Wingdings" panose="05000000000000000000" pitchFamily="2" charset="2"/>
              <a:buChar char="§"/>
            </a:pPr>
            <a:endParaRPr lang="en-US" b="1" dirty="0" smtClean="0"/>
          </a:p>
          <a:p>
            <a:pPr marL="285750" indent="-285750" algn="l" rtl="0">
              <a:buFont typeface="Wingdings" panose="05000000000000000000" pitchFamily="2" charset="2"/>
              <a:buChar char="§"/>
            </a:pPr>
            <a:r>
              <a:rPr lang="en-US" b="1" dirty="0" smtClean="0"/>
              <a:t>    Hemolytic anemia associated with paroxysmal nocturnal </a:t>
            </a:r>
            <a:r>
              <a:rPr lang="en-US" b="1" dirty="0" err="1" smtClean="0"/>
              <a:t>hemoglobinuria</a:t>
            </a:r>
            <a:endParaRPr lang="en-US" b="1" dirty="0"/>
          </a:p>
        </p:txBody>
      </p:sp>
    </p:spTree>
    <p:extLst>
      <p:ext uri="{BB962C8B-B14F-4D97-AF65-F5344CB8AC3E}">
        <p14:creationId xmlns:p14="http://schemas.microsoft.com/office/powerpoint/2010/main" val="342985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2452" y="283989"/>
            <a:ext cx="7939141" cy="3785652"/>
          </a:xfrm>
          <a:prstGeom prst="rect">
            <a:avLst/>
          </a:prstGeom>
          <a:solidFill>
            <a:schemeClr val="accent6">
              <a:lumMod val="20000"/>
              <a:lumOff val="80000"/>
            </a:schemeClr>
          </a:solidFill>
          <a:ln w="28575">
            <a:solidFill>
              <a:srgbClr val="FF3399"/>
            </a:solidFill>
          </a:ln>
        </p:spPr>
        <p:txBody>
          <a:bodyPr wrap="square">
            <a:spAutoFit/>
          </a:bodyPr>
          <a:lstStyle/>
          <a:p>
            <a:pPr algn="l" rtl="0"/>
            <a:endParaRPr lang="en-US" sz="2400" b="1" dirty="0" smtClean="0">
              <a:solidFill>
                <a:srgbClr val="FF0066"/>
              </a:solidFill>
            </a:endParaRPr>
          </a:p>
          <a:p>
            <a:pPr marL="285750" indent="-285750" algn="l" rtl="0">
              <a:buFont typeface="Wingdings" panose="05000000000000000000" pitchFamily="2" charset="2"/>
              <a:buChar char="q"/>
            </a:pPr>
            <a:r>
              <a:rPr lang="en-US" sz="2400" b="1" dirty="0">
                <a:solidFill>
                  <a:srgbClr val="0000FF"/>
                </a:solidFill>
              </a:rPr>
              <a:t>C</a:t>
            </a:r>
            <a:r>
              <a:rPr lang="en-US" sz="2400" b="1" dirty="0" smtClean="0">
                <a:solidFill>
                  <a:srgbClr val="0000FF"/>
                </a:solidFill>
              </a:rPr>
              <a:t>auses </a:t>
            </a:r>
            <a:r>
              <a:rPr lang="en-US" sz="2400" b="1" dirty="0">
                <a:solidFill>
                  <a:srgbClr val="0000FF"/>
                </a:solidFill>
              </a:rPr>
              <a:t>of anemia during pregnancy and the </a:t>
            </a:r>
            <a:r>
              <a:rPr lang="en-US" sz="2400" b="1" dirty="0" err="1" smtClean="0">
                <a:solidFill>
                  <a:srgbClr val="0000FF"/>
                </a:solidFill>
              </a:rPr>
              <a:t>puerperium</a:t>
            </a:r>
            <a:endParaRPr lang="en-US" sz="2400" b="1" dirty="0" smtClean="0">
              <a:solidFill>
                <a:srgbClr val="0000FF"/>
              </a:solidFill>
            </a:endParaRPr>
          </a:p>
          <a:p>
            <a:pPr algn="l" rtl="0"/>
            <a:endParaRPr lang="en-US" sz="2400" b="1" dirty="0">
              <a:solidFill>
                <a:srgbClr val="0000FF"/>
              </a:solidFill>
            </a:endParaRPr>
          </a:p>
          <a:p>
            <a:pPr marL="285750" indent="-285750" algn="l" rtl="0">
              <a:buFont typeface="Wingdings" panose="05000000000000000000" pitchFamily="2" charset="2"/>
              <a:buChar char="§"/>
            </a:pPr>
            <a:r>
              <a:rPr lang="en-US" sz="2400" b="1" dirty="0" smtClean="0"/>
              <a:t>The </a:t>
            </a:r>
            <a:r>
              <a:rPr lang="en-US" sz="2400" b="1" dirty="0" smtClean="0">
                <a:solidFill>
                  <a:srgbClr val="C00000"/>
                </a:solidFill>
              </a:rPr>
              <a:t>two most common </a:t>
            </a:r>
            <a:r>
              <a:rPr lang="en-US" sz="2400" b="1" dirty="0" smtClean="0"/>
              <a:t>causes of anemia during pregnancy and the </a:t>
            </a:r>
            <a:r>
              <a:rPr lang="en-US" sz="2400" b="1" dirty="0" err="1" smtClean="0"/>
              <a:t>puerperium</a:t>
            </a:r>
            <a:r>
              <a:rPr lang="en-US" sz="2400" b="1" dirty="0" smtClean="0"/>
              <a:t> are </a:t>
            </a:r>
            <a:r>
              <a:rPr lang="en-US" sz="2400" b="1" dirty="0" smtClean="0">
                <a:solidFill>
                  <a:srgbClr val="C00000"/>
                </a:solidFill>
              </a:rPr>
              <a:t>iron deficiency</a:t>
            </a:r>
            <a:r>
              <a:rPr lang="en-US" sz="2400" b="1" dirty="0" smtClean="0"/>
              <a:t> and </a:t>
            </a:r>
            <a:r>
              <a:rPr lang="en-US" sz="2400" b="1" dirty="0" smtClean="0">
                <a:solidFill>
                  <a:srgbClr val="C00000"/>
                </a:solidFill>
              </a:rPr>
              <a:t>acute blood loss</a:t>
            </a:r>
            <a:r>
              <a:rPr lang="en-US" sz="2400" b="1" dirty="0" smtClean="0"/>
              <a:t>.</a:t>
            </a:r>
          </a:p>
          <a:p>
            <a:pPr marL="285750" indent="-285750" algn="l" rtl="0">
              <a:buFont typeface="Wingdings" panose="05000000000000000000" pitchFamily="2" charset="2"/>
              <a:buChar char="§"/>
            </a:pPr>
            <a:endParaRPr lang="en-US" sz="2400" b="1" dirty="0" smtClean="0"/>
          </a:p>
          <a:p>
            <a:pPr marL="285750" indent="-285750" algn="l" rtl="0">
              <a:buFont typeface="Wingdings" panose="05000000000000000000" pitchFamily="2" charset="2"/>
              <a:buChar char="§"/>
            </a:pPr>
            <a:r>
              <a:rPr lang="en-US" sz="2400" b="1" dirty="0">
                <a:solidFill>
                  <a:srgbClr val="C00000"/>
                </a:solidFill>
              </a:rPr>
              <a:t>Iron deficiency anemia </a:t>
            </a:r>
            <a:r>
              <a:rPr lang="en-US" sz="2400" b="1" dirty="0"/>
              <a:t>accounts for </a:t>
            </a:r>
            <a:r>
              <a:rPr lang="en-US" sz="2400" b="1" dirty="0">
                <a:solidFill>
                  <a:srgbClr val="FF0066"/>
                </a:solidFill>
              </a:rPr>
              <a:t>75-95%</a:t>
            </a:r>
            <a:r>
              <a:rPr lang="en-US" sz="2400" b="1" dirty="0"/>
              <a:t> of the cases of anemia in pregnant women. </a:t>
            </a:r>
          </a:p>
          <a:p>
            <a:pPr marL="285750" indent="-285750" algn="l" rtl="0">
              <a:buFont typeface="Wingdings" panose="05000000000000000000" pitchFamily="2" charset="2"/>
              <a:buChar char="§"/>
            </a:pPr>
            <a:endParaRPr lang="en-US" sz="2400" b="1" dirty="0"/>
          </a:p>
        </p:txBody>
      </p:sp>
      <p:sp>
        <p:nvSpPr>
          <p:cNvPr id="3" name="Rectangle 2"/>
          <p:cNvSpPr/>
          <p:nvPr/>
        </p:nvSpPr>
        <p:spPr>
          <a:xfrm>
            <a:off x="129093" y="249785"/>
            <a:ext cx="3905025" cy="6186309"/>
          </a:xfrm>
          <a:prstGeom prst="rect">
            <a:avLst/>
          </a:prstGeom>
          <a:solidFill>
            <a:schemeClr val="accent6">
              <a:lumMod val="20000"/>
              <a:lumOff val="80000"/>
            </a:schemeClr>
          </a:solidFill>
          <a:ln>
            <a:solidFill>
              <a:srgbClr val="FF3399"/>
            </a:solidFill>
          </a:ln>
        </p:spPr>
        <p:txBody>
          <a:bodyPr wrap="square">
            <a:spAutoFit/>
          </a:bodyPr>
          <a:lstStyle/>
          <a:p>
            <a:pPr marL="342900" indent="-342900" algn="l" rtl="0">
              <a:buFont typeface="Wingdings" panose="05000000000000000000" pitchFamily="2" charset="2"/>
              <a:buChar char="q"/>
            </a:pPr>
            <a:endParaRPr lang="en-US" sz="2800" b="1" dirty="0" smtClean="0">
              <a:solidFill>
                <a:srgbClr val="C00000"/>
              </a:solidFill>
            </a:endParaRPr>
          </a:p>
          <a:p>
            <a:pPr marL="342900" indent="-342900" algn="l" rtl="0">
              <a:buFont typeface="Wingdings" panose="05000000000000000000" pitchFamily="2" charset="2"/>
              <a:buChar char="q"/>
            </a:pPr>
            <a:r>
              <a:rPr lang="en-US" sz="2800" b="1" dirty="0" smtClean="0">
                <a:solidFill>
                  <a:srgbClr val="C00000"/>
                </a:solidFill>
              </a:rPr>
              <a:t>Acquired</a:t>
            </a:r>
          </a:p>
          <a:p>
            <a:pPr algn="l" rtl="0"/>
            <a:endParaRPr lang="en-US" sz="2000" b="1" dirty="0">
              <a:solidFill>
                <a:srgbClr val="C00000"/>
              </a:solidFill>
            </a:endParaRPr>
          </a:p>
          <a:p>
            <a:pPr marL="342900" indent="-342900" algn="l" rtl="0">
              <a:buFont typeface="Wingdings" panose="05000000000000000000" pitchFamily="2" charset="2"/>
              <a:buChar char="§"/>
            </a:pPr>
            <a:r>
              <a:rPr lang="en-US" sz="2000" b="1" dirty="0"/>
              <a:t>Iron-deficiency anemia</a:t>
            </a:r>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r>
              <a:rPr lang="en-US" sz="2000" b="1" dirty="0"/>
              <a:t>Anemia caused by acute blood loss</a:t>
            </a:r>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r>
              <a:rPr lang="en-US" sz="2000" b="1" dirty="0"/>
              <a:t>Anemia of inflammation or malignancy</a:t>
            </a:r>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r>
              <a:rPr lang="en-US" sz="2000" b="1" dirty="0" err="1"/>
              <a:t>Megaloblastic</a:t>
            </a:r>
            <a:r>
              <a:rPr lang="en-US" sz="2000" b="1" dirty="0"/>
              <a:t> anemia</a:t>
            </a:r>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r>
              <a:rPr lang="en-US" sz="2000" b="1" dirty="0"/>
              <a:t>Acquired hemolytic anemia</a:t>
            </a:r>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r>
              <a:rPr lang="en-US" sz="2000" b="1" dirty="0"/>
              <a:t>Aplastic or </a:t>
            </a:r>
            <a:r>
              <a:rPr lang="en-US" sz="2000" b="1" dirty="0" err="1"/>
              <a:t>hypoplastic</a:t>
            </a:r>
            <a:r>
              <a:rPr lang="en-US" sz="2000" b="1" dirty="0"/>
              <a:t> </a:t>
            </a:r>
            <a:r>
              <a:rPr lang="en-US" sz="2000" b="1" dirty="0" smtClean="0"/>
              <a:t>anemia</a:t>
            </a:r>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endParaRPr lang="en-US" sz="2000" b="1" dirty="0"/>
          </a:p>
          <a:p>
            <a:pPr marL="342900" indent="-342900" algn="l" rtl="0">
              <a:buFont typeface="Wingdings" panose="05000000000000000000" pitchFamily="2" charset="2"/>
              <a:buChar char="§"/>
            </a:pPr>
            <a:endParaRPr lang="en-US" sz="2000" b="1" dirty="0"/>
          </a:p>
        </p:txBody>
      </p:sp>
      <p:sp>
        <p:nvSpPr>
          <p:cNvPr id="4" name="Rectangle 3"/>
          <p:cNvSpPr/>
          <p:nvPr/>
        </p:nvSpPr>
        <p:spPr>
          <a:xfrm>
            <a:off x="5884431" y="4263280"/>
            <a:ext cx="4475181" cy="2431435"/>
          </a:xfrm>
          <a:prstGeom prst="rect">
            <a:avLst/>
          </a:prstGeom>
          <a:solidFill>
            <a:schemeClr val="accent6">
              <a:lumMod val="20000"/>
              <a:lumOff val="80000"/>
            </a:schemeClr>
          </a:solidFill>
          <a:ln>
            <a:solidFill>
              <a:srgbClr val="FF3399"/>
            </a:solidFill>
          </a:ln>
        </p:spPr>
        <p:txBody>
          <a:bodyPr wrap="square">
            <a:spAutoFit/>
          </a:bodyPr>
          <a:lstStyle/>
          <a:p>
            <a:pPr marL="457200" lvl="0" indent="-457200" algn="l" rtl="0">
              <a:buFont typeface="Wingdings" panose="05000000000000000000" pitchFamily="2" charset="2"/>
              <a:buChar char="q"/>
            </a:pPr>
            <a:r>
              <a:rPr lang="en-US" sz="2400" b="1" dirty="0" smtClean="0">
                <a:solidFill>
                  <a:srgbClr val="C00000"/>
                </a:solidFill>
              </a:rPr>
              <a:t>Hereditary</a:t>
            </a:r>
          </a:p>
          <a:p>
            <a:pPr lvl="0" algn="l" rtl="0"/>
            <a:endParaRPr lang="en-US" sz="2400" b="1" dirty="0">
              <a:solidFill>
                <a:srgbClr val="C00000"/>
              </a:solidFill>
            </a:endParaRPr>
          </a:p>
          <a:p>
            <a:pPr marL="342900" lvl="0" indent="-342900" algn="l" rtl="0">
              <a:buFont typeface="Wingdings" panose="05000000000000000000" pitchFamily="2" charset="2"/>
              <a:buChar char="§"/>
            </a:pPr>
            <a:r>
              <a:rPr lang="en-US" sz="2000" b="1" dirty="0" err="1">
                <a:solidFill>
                  <a:prstClr val="black"/>
                </a:solidFill>
              </a:rPr>
              <a:t>Thalassemias</a:t>
            </a:r>
            <a:endParaRPr lang="en-US" sz="2000" b="1" dirty="0">
              <a:solidFill>
                <a:prstClr val="black"/>
              </a:solidFill>
            </a:endParaRPr>
          </a:p>
          <a:p>
            <a:pPr marL="342900" lvl="0" indent="-342900" algn="l" rtl="0">
              <a:buFont typeface="Wingdings" panose="05000000000000000000" pitchFamily="2" charset="2"/>
              <a:buChar char="§"/>
            </a:pPr>
            <a:endParaRPr lang="en-US" sz="2000" b="1" dirty="0">
              <a:solidFill>
                <a:prstClr val="black"/>
              </a:solidFill>
            </a:endParaRPr>
          </a:p>
          <a:p>
            <a:pPr marL="342900" lvl="0" indent="-342900" algn="l" rtl="0">
              <a:buFont typeface="Wingdings" panose="05000000000000000000" pitchFamily="2" charset="2"/>
              <a:buChar char="§"/>
            </a:pPr>
            <a:r>
              <a:rPr lang="en-US" sz="2000" b="1" dirty="0">
                <a:solidFill>
                  <a:prstClr val="black"/>
                </a:solidFill>
              </a:rPr>
              <a:t>Sickle-cell </a:t>
            </a:r>
            <a:r>
              <a:rPr lang="en-US" sz="2000" b="1" dirty="0" err="1">
                <a:solidFill>
                  <a:prstClr val="black"/>
                </a:solidFill>
              </a:rPr>
              <a:t>hemoglobinopathies</a:t>
            </a:r>
            <a:endParaRPr lang="en-US" sz="2000" b="1" dirty="0">
              <a:solidFill>
                <a:prstClr val="black"/>
              </a:solidFill>
            </a:endParaRPr>
          </a:p>
          <a:p>
            <a:pPr lvl="0" algn="l" rtl="0"/>
            <a:endParaRPr lang="en-US" sz="2400" b="1" dirty="0">
              <a:solidFill>
                <a:prstClr val="black"/>
              </a:solidFill>
            </a:endParaRPr>
          </a:p>
          <a:p>
            <a:pPr marL="342900" lvl="0" indent="-342900" algn="l" rtl="0">
              <a:buFont typeface="Wingdings" panose="05000000000000000000" pitchFamily="2" charset="2"/>
              <a:buChar char="§"/>
            </a:pPr>
            <a:r>
              <a:rPr lang="en-US" sz="2000" b="1" dirty="0">
                <a:solidFill>
                  <a:prstClr val="black"/>
                </a:solidFill>
              </a:rPr>
              <a:t>Hereditary hemolytic </a:t>
            </a:r>
            <a:r>
              <a:rPr lang="en-US" sz="2000" b="1" dirty="0" err="1">
                <a:solidFill>
                  <a:prstClr val="black"/>
                </a:solidFill>
              </a:rPr>
              <a:t>anemias</a:t>
            </a:r>
            <a:endParaRPr lang="fa-IR" sz="2000" b="1" dirty="0">
              <a:solidFill>
                <a:prstClr val="black"/>
              </a:solidFill>
            </a:endParaRPr>
          </a:p>
        </p:txBody>
      </p:sp>
    </p:spTree>
    <p:extLst>
      <p:ext uri="{BB962C8B-B14F-4D97-AF65-F5344CB8AC3E}">
        <p14:creationId xmlns:p14="http://schemas.microsoft.com/office/powerpoint/2010/main" val="3566335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07" y="242991"/>
            <a:ext cx="11908716" cy="6432530"/>
          </a:xfrm>
          <a:prstGeom prst="rect">
            <a:avLst/>
          </a:prstGeom>
          <a:solidFill>
            <a:schemeClr val="accent6">
              <a:lumMod val="20000"/>
              <a:lumOff val="80000"/>
            </a:schemeClr>
          </a:solidFill>
          <a:ln w="19050">
            <a:solidFill>
              <a:srgbClr val="FF0066"/>
            </a:solidFill>
          </a:ln>
        </p:spPr>
        <p:txBody>
          <a:bodyPr wrap="square">
            <a:spAutoFit/>
          </a:bodyPr>
          <a:lstStyle/>
          <a:p>
            <a:pPr algn="l" rtl="0"/>
            <a:endParaRPr lang="en-US" sz="3200" b="1" dirty="0" smtClean="0">
              <a:solidFill>
                <a:srgbClr val="FF0066"/>
              </a:solidFill>
            </a:endParaRPr>
          </a:p>
          <a:p>
            <a:pPr algn="ctr" rtl="0"/>
            <a:r>
              <a:rPr lang="en-US" sz="4000" b="1" dirty="0" err="1" smtClean="0">
                <a:solidFill>
                  <a:srgbClr val="0000FF"/>
                </a:solidFill>
                <a:effectLst>
                  <a:outerShdw blurRad="38100" dist="38100" dir="2700000" algn="tl">
                    <a:srgbClr val="000000">
                      <a:alpha val="43137"/>
                    </a:srgbClr>
                  </a:outerShdw>
                </a:effectLst>
              </a:rPr>
              <a:t>Dilutional</a:t>
            </a:r>
            <a:r>
              <a:rPr lang="en-US" sz="4000" b="1" dirty="0" smtClean="0">
                <a:solidFill>
                  <a:srgbClr val="0000FF"/>
                </a:solidFill>
                <a:effectLst>
                  <a:outerShdw blurRad="38100" dist="38100" dir="2700000" algn="tl">
                    <a:srgbClr val="000000">
                      <a:alpha val="43137"/>
                    </a:srgbClr>
                  </a:outerShdw>
                </a:effectLst>
              </a:rPr>
              <a:t> </a:t>
            </a:r>
            <a:r>
              <a:rPr lang="en-US" sz="4000" b="1" dirty="0">
                <a:solidFill>
                  <a:srgbClr val="0000FF"/>
                </a:solidFill>
                <a:effectLst>
                  <a:outerShdw blurRad="38100" dist="38100" dir="2700000" algn="tl">
                    <a:srgbClr val="000000">
                      <a:alpha val="43137"/>
                    </a:srgbClr>
                  </a:outerShdw>
                </a:effectLst>
              </a:rPr>
              <a:t>anemia </a:t>
            </a:r>
            <a:endParaRPr lang="en-US" sz="4000" b="1" dirty="0" smtClean="0">
              <a:solidFill>
                <a:srgbClr val="0000FF"/>
              </a:solidFill>
              <a:effectLst>
                <a:outerShdw blurRad="38100" dist="38100" dir="2700000" algn="tl">
                  <a:srgbClr val="000000">
                    <a:alpha val="43137"/>
                  </a:srgbClr>
                </a:outerShdw>
              </a:effectLst>
            </a:endParaRPr>
          </a:p>
          <a:p>
            <a:pPr algn="l" rtl="0"/>
            <a:endParaRPr lang="en-US" sz="2400" b="1" dirty="0" smtClean="0"/>
          </a:p>
          <a:p>
            <a:pPr marL="342900" indent="-342900" algn="l" rtl="0">
              <a:buFont typeface="Wingdings" panose="05000000000000000000" pitchFamily="2" charset="2"/>
              <a:buChar char="§"/>
            </a:pPr>
            <a:r>
              <a:rPr lang="en-US" sz="2400" b="1" dirty="0" smtClean="0"/>
              <a:t> During a singleton pregnancy, maternal </a:t>
            </a:r>
            <a:r>
              <a:rPr lang="en-US" sz="2400" b="1" dirty="0" smtClean="0">
                <a:solidFill>
                  <a:srgbClr val="C00000"/>
                </a:solidFill>
              </a:rPr>
              <a:t>plasma volume </a:t>
            </a:r>
            <a:r>
              <a:rPr lang="en-US" sz="2400" b="1" dirty="0" smtClean="0"/>
              <a:t>gradually expands by approximately </a:t>
            </a:r>
            <a:r>
              <a:rPr lang="en-US" sz="2400" b="1" dirty="0" smtClean="0">
                <a:solidFill>
                  <a:srgbClr val="C00000"/>
                </a:solidFill>
              </a:rPr>
              <a:t>40 -50% </a:t>
            </a:r>
            <a:r>
              <a:rPr lang="en-US" sz="2400" b="1" dirty="0" smtClean="0"/>
              <a:t>(1100 to 1600 cc at term</a:t>
            </a:r>
            <a:r>
              <a:rPr lang="en-US" sz="2400" b="1" dirty="0" smtClean="0"/>
              <a:t>)</a:t>
            </a:r>
          </a:p>
          <a:p>
            <a:pPr algn="l" rtl="0"/>
            <a:endParaRPr lang="en-US" sz="2400" b="1" dirty="0" smtClean="0"/>
          </a:p>
          <a:p>
            <a:pPr algn="l" rtl="0"/>
            <a:endParaRPr lang="en-US" sz="2400" b="1" dirty="0" smtClean="0"/>
          </a:p>
          <a:p>
            <a:pPr marL="342900" indent="-342900" algn="l" rtl="0">
              <a:buFont typeface="Wingdings" panose="05000000000000000000" pitchFamily="2" charset="2"/>
              <a:buChar char="§"/>
            </a:pPr>
            <a:r>
              <a:rPr lang="en-US" sz="2400" b="1" dirty="0" smtClean="0"/>
              <a:t>The </a:t>
            </a:r>
            <a:r>
              <a:rPr lang="en-US" sz="2400" b="1" dirty="0" smtClean="0">
                <a:solidFill>
                  <a:srgbClr val="C00000"/>
                </a:solidFill>
              </a:rPr>
              <a:t>total RBC mass </a:t>
            </a:r>
            <a:r>
              <a:rPr lang="en-US" sz="2400" b="1" dirty="0" smtClean="0"/>
              <a:t>also increases but only by approximately 300 mg (</a:t>
            </a:r>
            <a:r>
              <a:rPr lang="en-US" sz="2400" b="1" dirty="0" smtClean="0">
                <a:solidFill>
                  <a:srgbClr val="C00000"/>
                </a:solidFill>
              </a:rPr>
              <a:t>15 -25%</a:t>
            </a:r>
            <a:r>
              <a:rPr lang="en-US" sz="2400" b="1" dirty="0" smtClean="0"/>
              <a:t>), and this starts later in </a:t>
            </a:r>
            <a:r>
              <a:rPr lang="en-US" sz="2400" b="1" dirty="0" smtClean="0"/>
              <a:t>pregnancy. This </a:t>
            </a:r>
            <a:r>
              <a:rPr lang="en-US" sz="2400" b="1" dirty="0" smtClean="0"/>
              <a:t>results in a </a:t>
            </a:r>
            <a:r>
              <a:rPr lang="en-US" sz="2400" b="1" dirty="0" smtClean="0">
                <a:solidFill>
                  <a:srgbClr val="0000FF"/>
                </a:solidFill>
              </a:rPr>
              <a:t>physiologically lowered </a:t>
            </a:r>
            <a:r>
              <a:rPr lang="en-US" sz="2400" b="1" dirty="0" err="1" smtClean="0">
                <a:solidFill>
                  <a:srgbClr val="C00000"/>
                </a:solidFill>
              </a:rPr>
              <a:t>Hb</a:t>
            </a:r>
            <a:r>
              <a:rPr lang="en-US" sz="2400" b="1" dirty="0" smtClean="0"/>
              <a:t>, </a:t>
            </a:r>
            <a:r>
              <a:rPr lang="en-US" sz="2400" b="1" dirty="0" err="1" smtClean="0">
                <a:solidFill>
                  <a:srgbClr val="C00000"/>
                </a:solidFill>
              </a:rPr>
              <a:t>Hct</a:t>
            </a:r>
            <a:r>
              <a:rPr lang="en-US" sz="2400" b="1" dirty="0" smtClean="0"/>
              <a:t>, </a:t>
            </a:r>
            <a:r>
              <a:rPr lang="en-US" sz="2400" b="1" dirty="0" smtClean="0">
                <a:solidFill>
                  <a:srgbClr val="C00000"/>
                </a:solidFill>
              </a:rPr>
              <a:t>RBC </a:t>
            </a:r>
            <a:r>
              <a:rPr lang="en-US" sz="2400" b="1" dirty="0" smtClean="0">
                <a:solidFill>
                  <a:srgbClr val="C00000"/>
                </a:solidFill>
              </a:rPr>
              <a:t>count</a:t>
            </a:r>
            <a:r>
              <a:rPr lang="en-US" sz="2400" b="1" dirty="0" smtClean="0"/>
              <a:t>, but it has </a:t>
            </a:r>
            <a:r>
              <a:rPr lang="en-US" sz="2400" b="1" dirty="0" smtClean="0">
                <a:solidFill>
                  <a:srgbClr val="C00000"/>
                </a:solidFill>
              </a:rPr>
              <a:t>no effect </a:t>
            </a:r>
            <a:r>
              <a:rPr lang="en-US" sz="2400" b="1" dirty="0" smtClean="0"/>
              <a:t>on the </a:t>
            </a:r>
            <a:r>
              <a:rPr lang="en-US" sz="2400" b="1" dirty="0" smtClean="0">
                <a:solidFill>
                  <a:srgbClr val="C00000"/>
                </a:solidFill>
              </a:rPr>
              <a:t>MCV</a:t>
            </a:r>
            <a:r>
              <a:rPr lang="en-US" sz="2400" b="1" dirty="0" smtClean="0"/>
              <a:t>.</a:t>
            </a:r>
          </a:p>
          <a:p>
            <a:pPr marL="342900" indent="-342900" algn="l" rtl="0">
              <a:buFont typeface="Wingdings" panose="05000000000000000000" pitchFamily="2" charset="2"/>
              <a:buChar char="§"/>
            </a:pPr>
            <a:endParaRPr lang="en-US" sz="2400" b="1" dirty="0" smtClean="0"/>
          </a:p>
          <a:p>
            <a:pPr marL="342900" lvl="0" indent="-342900" algn="l" rtl="0">
              <a:buFont typeface="Wingdings" panose="05000000000000000000" pitchFamily="2" charset="2"/>
              <a:buChar char="§"/>
            </a:pPr>
            <a:r>
              <a:rPr lang="en-US" sz="2400" b="1" dirty="0">
                <a:solidFill>
                  <a:prstClr val="black"/>
                </a:solidFill>
              </a:rPr>
              <a:t>While some degree of </a:t>
            </a:r>
            <a:r>
              <a:rPr lang="en-US" sz="2400" b="1" dirty="0" err="1">
                <a:solidFill>
                  <a:srgbClr val="C00000"/>
                </a:solidFill>
              </a:rPr>
              <a:t>dilutional</a:t>
            </a:r>
            <a:r>
              <a:rPr lang="en-US" sz="2400" b="1" dirty="0">
                <a:solidFill>
                  <a:srgbClr val="C00000"/>
                </a:solidFill>
              </a:rPr>
              <a:t> anemia </a:t>
            </a:r>
            <a:r>
              <a:rPr lang="en-US" sz="2400" b="1" dirty="0">
                <a:solidFill>
                  <a:prstClr val="black"/>
                </a:solidFill>
              </a:rPr>
              <a:t>is part of normal pregnancy physiology, anemia can have serious adverse health consequences for the mother and </a:t>
            </a:r>
            <a:r>
              <a:rPr lang="en-US" sz="2400" b="1" dirty="0" smtClean="0">
                <a:solidFill>
                  <a:prstClr val="black"/>
                </a:solidFill>
              </a:rPr>
              <a:t>child. Thus</a:t>
            </a:r>
            <a:r>
              <a:rPr lang="en-US" sz="2400" b="1" dirty="0">
                <a:solidFill>
                  <a:prstClr val="black"/>
                </a:solidFill>
              </a:rPr>
              <a:t>, it is critical to </a:t>
            </a:r>
            <a:r>
              <a:rPr lang="en-US" sz="2400" b="1" dirty="0">
                <a:solidFill>
                  <a:srgbClr val="C00000"/>
                </a:solidFill>
              </a:rPr>
              <a:t>distinguish</a:t>
            </a:r>
            <a:r>
              <a:rPr lang="en-US" sz="2400" b="1" dirty="0">
                <a:solidFill>
                  <a:prstClr val="black"/>
                </a:solidFill>
              </a:rPr>
              <a:t> iron deficiency anemia </a:t>
            </a:r>
            <a:r>
              <a:rPr lang="en-US" sz="2400" b="1" dirty="0">
                <a:solidFill>
                  <a:srgbClr val="C00000"/>
                </a:solidFill>
              </a:rPr>
              <a:t>from</a:t>
            </a:r>
            <a:r>
              <a:rPr lang="en-US" sz="2400" b="1" dirty="0">
                <a:solidFill>
                  <a:prstClr val="black"/>
                </a:solidFill>
              </a:rPr>
              <a:t> physiologic anemia, as well as to </a:t>
            </a:r>
            <a:r>
              <a:rPr lang="en-US" sz="2400" b="1" dirty="0">
                <a:solidFill>
                  <a:srgbClr val="C00000"/>
                </a:solidFill>
              </a:rPr>
              <a:t>identify other less common causes </a:t>
            </a:r>
            <a:r>
              <a:rPr lang="en-US" sz="2400" b="1" dirty="0">
                <a:solidFill>
                  <a:prstClr val="black"/>
                </a:solidFill>
              </a:rPr>
              <a:t>of anemia that may require treatment</a:t>
            </a:r>
            <a:r>
              <a:rPr lang="en-US" sz="2400" dirty="0">
                <a:solidFill>
                  <a:prstClr val="black"/>
                </a:solidFill>
              </a:rPr>
              <a:t>.</a:t>
            </a:r>
          </a:p>
          <a:p>
            <a:pPr marL="342900" indent="-342900" algn="l" rtl="0">
              <a:buFont typeface="Wingdings" panose="05000000000000000000" pitchFamily="2" charset="2"/>
              <a:buChar char="§"/>
            </a:pPr>
            <a:endParaRPr lang="en-US" sz="2400" b="1" dirty="0" smtClean="0"/>
          </a:p>
        </p:txBody>
      </p:sp>
    </p:spTree>
    <p:extLst>
      <p:ext uri="{BB962C8B-B14F-4D97-AF65-F5344CB8AC3E}">
        <p14:creationId xmlns:p14="http://schemas.microsoft.com/office/powerpoint/2010/main" val="3951409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1" y="1344064"/>
            <a:ext cx="11596743" cy="3847207"/>
          </a:xfrm>
          <a:prstGeom prst="rect">
            <a:avLst/>
          </a:prstGeom>
          <a:solidFill>
            <a:schemeClr val="accent6">
              <a:lumMod val="20000"/>
              <a:lumOff val="80000"/>
            </a:schemeClr>
          </a:solidFill>
          <a:ln w="19050">
            <a:solidFill>
              <a:srgbClr val="FF3399"/>
            </a:solidFill>
          </a:ln>
        </p:spPr>
        <p:txBody>
          <a:bodyPr wrap="square">
            <a:spAutoFit/>
          </a:bodyPr>
          <a:lstStyle/>
          <a:p>
            <a:pPr algn="l" rtl="0"/>
            <a:endParaRPr lang="en-US" sz="4000" b="1" dirty="0" smtClean="0">
              <a:solidFill>
                <a:srgbClr val="FF0066"/>
              </a:solidFill>
            </a:endParaRPr>
          </a:p>
          <a:p>
            <a:pPr algn="l" rtl="0"/>
            <a:endParaRPr lang="en-US" sz="2400" dirty="0"/>
          </a:p>
          <a:p>
            <a:pPr marL="342900" indent="-342900" algn="l" rtl="0">
              <a:buFont typeface="Wingdings" panose="05000000000000000000" pitchFamily="2" charset="2"/>
              <a:buChar char="§"/>
            </a:pPr>
            <a:endParaRPr lang="en-US" sz="2400" dirty="0" smtClean="0"/>
          </a:p>
          <a:p>
            <a:pPr marL="342900" lvl="0" indent="-342900" algn="l" rtl="0">
              <a:buFont typeface="Wingdings" panose="05000000000000000000" pitchFamily="2" charset="2"/>
              <a:buChar char="§"/>
            </a:pPr>
            <a:r>
              <a:rPr lang="en-US" sz="2800" b="1" dirty="0">
                <a:solidFill>
                  <a:srgbClr val="C00000"/>
                </a:solidFill>
              </a:rPr>
              <a:t>By 6 weeks postpartum</a:t>
            </a:r>
            <a:r>
              <a:rPr lang="en-US" sz="2800" b="1" dirty="0">
                <a:solidFill>
                  <a:prstClr val="black"/>
                </a:solidFill>
              </a:rPr>
              <a:t>, in the </a:t>
            </a:r>
            <a:r>
              <a:rPr lang="en-US" sz="2800" b="1" dirty="0">
                <a:solidFill>
                  <a:srgbClr val="C00000"/>
                </a:solidFill>
              </a:rPr>
              <a:t>absence</a:t>
            </a:r>
            <a:r>
              <a:rPr lang="en-US" sz="2800" b="1" dirty="0">
                <a:solidFill>
                  <a:prstClr val="black"/>
                </a:solidFill>
              </a:rPr>
              <a:t> of excessive blood loss during the </a:t>
            </a:r>
            <a:r>
              <a:rPr lang="en-US" sz="2800" b="1" dirty="0" err="1">
                <a:solidFill>
                  <a:prstClr val="black"/>
                </a:solidFill>
              </a:rPr>
              <a:t>puerperium</a:t>
            </a:r>
            <a:r>
              <a:rPr lang="en-US" sz="2800" b="1" dirty="0">
                <a:solidFill>
                  <a:prstClr val="black"/>
                </a:solidFill>
              </a:rPr>
              <a:t>, hemoglobin and hematocrit levels have returned to normal if the mother has </a:t>
            </a:r>
            <a:r>
              <a:rPr lang="en-US" sz="2800" b="1" dirty="0">
                <a:solidFill>
                  <a:srgbClr val="C00000"/>
                </a:solidFill>
              </a:rPr>
              <a:t>adequate iron stores</a:t>
            </a:r>
            <a:r>
              <a:rPr lang="en-US" sz="2800" b="1" dirty="0">
                <a:solidFill>
                  <a:prstClr val="black"/>
                </a:solidFill>
              </a:rPr>
              <a:t>.</a:t>
            </a:r>
          </a:p>
          <a:p>
            <a:pPr marL="342900" indent="-342900" algn="l" rtl="0">
              <a:buFont typeface="Wingdings" panose="05000000000000000000" pitchFamily="2" charset="2"/>
              <a:buChar char="§"/>
            </a:pPr>
            <a:endParaRPr lang="en-US" sz="2400" dirty="0"/>
          </a:p>
          <a:p>
            <a:pPr algn="l" rtl="0"/>
            <a:endParaRPr lang="en-US" sz="2400" dirty="0" smtClean="0"/>
          </a:p>
          <a:p>
            <a:pPr marL="342900" indent="-342900" algn="l" rtl="0">
              <a:buFont typeface="Wingdings" panose="05000000000000000000" pitchFamily="2" charset="2"/>
              <a:buChar char="§"/>
            </a:pPr>
            <a:endParaRPr lang="en-US" sz="2400" dirty="0"/>
          </a:p>
        </p:txBody>
      </p:sp>
    </p:spTree>
    <p:extLst>
      <p:ext uri="{BB962C8B-B14F-4D97-AF65-F5344CB8AC3E}">
        <p14:creationId xmlns:p14="http://schemas.microsoft.com/office/powerpoint/2010/main" val="287305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2" y="119300"/>
            <a:ext cx="11930231" cy="6617196"/>
          </a:xfrm>
          <a:prstGeom prst="rect">
            <a:avLst/>
          </a:prstGeom>
          <a:solidFill>
            <a:schemeClr val="accent6">
              <a:lumMod val="20000"/>
              <a:lumOff val="80000"/>
            </a:schemeClr>
          </a:solidFill>
          <a:ln w="28575">
            <a:solidFill>
              <a:srgbClr val="FF3399"/>
            </a:solidFill>
          </a:ln>
        </p:spPr>
        <p:txBody>
          <a:bodyPr wrap="square">
            <a:spAutoFit/>
          </a:bodyPr>
          <a:lstStyle/>
          <a:p>
            <a:pPr algn="ctr" rtl="0"/>
            <a:endParaRPr lang="en-US" sz="3600" b="1" dirty="0" smtClean="0">
              <a:solidFill>
                <a:srgbClr val="C00000"/>
              </a:solidFill>
            </a:endParaRPr>
          </a:p>
          <a:p>
            <a:pPr algn="ctr" rtl="0"/>
            <a:r>
              <a:rPr lang="en-US" sz="3200" b="1" dirty="0" smtClean="0">
                <a:solidFill>
                  <a:srgbClr val="C00000"/>
                </a:solidFill>
              </a:rPr>
              <a:t>Maternal </a:t>
            </a:r>
            <a:r>
              <a:rPr lang="en-US" sz="3200" b="1" dirty="0">
                <a:solidFill>
                  <a:srgbClr val="C00000"/>
                </a:solidFill>
              </a:rPr>
              <a:t>need for iron </a:t>
            </a:r>
            <a:r>
              <a:rPr lang="en-US" sz="3200" b="1" dirty="0" smtClean="0">
                <a:solidFill>
                  <a:srgbClr val="C00000"/>
                </a:solidFill>
              </a:rPr>
              <a:t>during pregnancy</a:t>
            </a:r>
          </a:p>
          <a:p>
            <a:pPr algn="ctr" rtl="0"/>
            <a:r>
              <a:rPr lang="en-US" sz="3600" b="1" dirty="0" smtClean="0">
                <a:solidFill>
                  <a:srgbClr val="C00000"/>
                </a:solidFill>
              </a:rPr>
              <a:t> </a:t>
            </a:r>
            <a:endParaRPr lang="en-US" sz="3600" b="1" dirty="0" smtClean="0">
              <a:solidFill>
                <a:srgbClr val="C00000"/>
              </a:solidFill>
            </a:endParaRPr>
          </a:p>
          <a:p>
            <a:pPr algn="l" rtl="0"/>
            <a:endParaRPr lang="en-US" sz="2400" b="1" dirty="0"/>
          </a:p>
          <a:p>
            <a:pPr marL="342900" indent="-342900" algn="l" rtl="0">
              <a:buFont typeface="Wingdings" panose="05000000000000000000" pitchFamily="2" charset="2"/>
              <a:buChar char="§"/>
            </a:pPr>
            <a:r>
              <a:rPr lang="en-US" sz="2400" b="1" dirty="0"/>
              <a:t>In a typical singleton gestation, the maternal need for iron averages nearly </a:t>
            </a:r>
            <a:r>
              <a:rPr lang="en-US" sz="2400" b="1" dirty="0" smtClean="0">
                <a:solidFill>
                  <a:srgbClr val="0000FF"/>
                </a:solidFill>
              </a:rPr>
              <a:t>1000-1200 </a:t>
            </a:r>
            <a:r>
              <a:rPr lang="en-US" sz="2400" b="1" dirty="0" smtClean="0"/>
              <a:t>mg.</a:t>
            </a:r>
          </a:p>
          <a:p>
            <a:pPr algn="l" rtl="0"/>
            <a:endParaRPr lang="en-US" sz="2400" b="1" dirty="0"/>
          </a:p>
          <a:p>
            <a:pPr algn="l" rtl="0"/>
            <a:endParaRPr lang="en-US" sz="2400" b="1" dirty="0"/>
          </a:p>
          <a:p>
            <a:pPr marL="342900" indent="-342900" algn="l" rtl="0">
              <a:buFont typeface="Wingdings" panose="05000000000000000000" pitchFamily="2" charset="2"/>
              <a:buChar char="§"/>
            </a:pPr>
            <a:r>
              <a:rPr lang="en-US" sz="2400" b="1" dirty="0" smtClean="0"/>
              <a:t> This quantity includes almost </a:t>
            </a:r>
            <a:r>
              <a:rPr lang="en-US" sz="2400" b="1" dirty="0" smtClean="0">
                <a:solidFill>
                  <a:srgbClr val="FF0066"/>
                </a:solidFill>
              </a:rPr>
              <a:t>350 mg </a:t>
            </a:r>
            <a:r>
              <a:rPr lang="en-US" sz="2400" b="1" dirty="0" smtClean="0"/>
              <a:t>associated with </a:t>
            </a:r>
            <a:r>
              <a:rPr lang="en-US" sz="2400" b="1" dirty="0" smtClean="0">
                <a:solidFill>
                  <a:srgbClr val="FF0066"/>
                </a:solidFill>
              </a:rPr>
              <a:t>fetal </a:t>
            </a:r>
            <a:r>
              <a:rPr lang="en-US" sz="2400" b="1" dirty="0" smtClean="0"/>
              <a:t>and </a:t>
            </a:r>
            <a:r>
              <a:rPr lang="en-US" sz="2400" b="1" dirty="0" smtClean="0">
                <a:solidFill>
                  <a:srgbClr val="FF0066"/>
                </a:solidFill>
              </a:rPr>
              <a:t>placental</a:t>
            </a:r>
            <a:r>
              <a:rPr lang="en-US" sz="2400" b="1" dirty="0" smtClean="0"/>
              <a:t> growth, about </a:t>
            </a:r>
            <a:r>
              <a:rPr lang="en-US" sz="2400" b="1" dirty="0" smtClean="0">
                <a:solidFill>
                  <a:srgbClr val="C00000"/>
                </a:solidFill>
              </a:rPr>
              <a:t>500 mg </a:t>
            </a:r>
            <a:r>
              <a:rPr lang="en-US" sz="2400" b="1" dirty="0" smtClean="0"/>
              <a:t>associated with </a:t>
            </a:r>
            <a:r>
              <a:rPr lang="en-US" sz="2400" b="1" dirty="0" smtClean="0">
                <a:solidFill>
                  <a:srgbClr val="C00000"/>
                </a:solidFill>
              </a:rPr>
              <a:t>expansion </a:t>
            </a:r>
            <a:r>
              <a:rPr lang="en-US" sz="2400" b="1" dirty="0" smtClean="0"/>
              <a:t>in</a:t>
            </a:r>
            <a:r>
              <a:rPr lang="en-US" sz="2400" b="1" dirty="0" smtClean="0">
                <a:solidFill>
                  <a:srgbClr val="C00000"/>
                </a:solidFill>
              </a:rPr>
              <a:t> red cell mass</a:t>
            </a:r>
            <a:r>
              <a:rPr lang="en-US" sz="2400" b="1" dirty="0" smtClean="0"/>
              <a:t>, and around </a:t>
            </a:r>
            <a:r>
              <a:rPr lang="en-US" sz="2400" b="1" dirty="0" smtClean="0">
                <a:solidFill>
                  <a:srgbClr val="C00000"/>
                </a:solidFill>
              </a:rPr>
              <a:t>250 mg </a:t>
            </a:r>
            <a:r>
              <a:rPr lang="en-US" sz="2400" b="1" dirty="0" smtClean="0"/>
              <a:t>associated with </a:t>
            </a:r>
            <a:r>
              <a:rPr lang="en-US" sz="2400" b="1" dirty="0" smtClean="0">
                <a:solidFill>
                  <a:srgbClr val="C00000"/>
                </a:solidFill>
              </a:rPr>
              <a:t>blood loss </a:t>
            </a:r>
            <a:r>
              <a:rPr lang="en-US" sz="2400" b="1" dirty="0" smtClean="0"/>
              <a:t>at </a:t>
            </a:r>
            <a:r>
              <a:rPr lang="en-US" sz="2400" b="1" dirty="0" smtClean="0">
                <a:solidFill>
                  <a:srgbClr val="C00000"/>
                </a:solidFill>
              </a:rPr>
              <a:t>delivery</a:t>
            </a:r>
            <a:r>
              <a:rPr lang="en-US" sz="2400" b="1" dirty="0" smtClean="0"/>
              <a:t>.</a:t>
            </a:r>
          </a:p>
          <a:p>
            <a:pPr marL="342900" indent="-342900" algn="l" rtl="0">
              <a:buFont typeface="Wingdings" panose="05000000000000000000" pitchFamily="2" charset="2"/>
              <a:buChar char="§"/>
            </a:pPr>
            <a:endParaRPr lang="en-US" sz="2400" b="1" dirty="0" smtClean="0"/>
          </a:p>
          <a:p>
            <a:pPr marL="342900" indent="-342900" algn="l" rtl="0">
              <a:buFont typeface="Wingdings" panose="05000000000000000000" pitchFamily="2" charset="2"/>
              <a:buChar char="§"/>
            </a:pPr>
            <a:endParaRPr lang="en-US" sz="2400" b="1" dirty="0"/>
          </a:p>
          <a:p>
            <a:pPr marL="285750" lvl="0" indent="-285750" algn="l" rtl="0">
              <a:buFont typeface="Wingdings" panose="05000000000000000000" pitchFamily="2" charset="2"/>
              <a:buChar char="§"/>
            </a:pPr>
            <a:r>
              <a:rPr lang="en-US" sz="2400" b="1" dirty="0">
                <a:solidFill>
                  <a:prstClr val="black"/>
                </a:solidFill>
              </a:rPr>
              <a:t>These amounts </a:t>
            </a:r>
            <a:r>
              <a:rPr lang="en-US" sz="2400" b="1" dirty="0">
                <a:solidFill>
                  <a:srgbClr val="C00000"/>
                </a:solidFill>
              </a:rPr>
              <a:t>exceed </a:t>
            </a:r>
            <a:r>
              <a:rPr lang="en-US" sz="2400" b="1" dirty="0">
                <a:solidFill>
                  <a:prstClr val="black"/>
                </a:solidFill>
              </a:rPr>
              <a:t>the</a:t>
            </a:r>
            <a:r>
              <a:rPr lang="en-US" sz="2400" b="1" dirty="0">
                <a:solidFill>
                  <a:srgbClr val="C00000"/>
                </a:solidFill>
              </a:rPr>
              <a:t> iron stores </a:t>
            </a:r>
            <a:r>
              <a:rPr lang="en-US" sz="2400" b="1" dirty="0">
                <a:solidFill>
                  <a:prstClr val="black"/>
                </a:solidFill>
              </a:rPr>
              <a:t>of </a:t>
            </a:r>
            <a:r>
              <a:rPr lang="en-US" sz="2400" b="1" dirty="0">
                <a:solidFill>
                  <a:srgbClr val="C00000"/>
                </a:solidFill>
              </a:rPr>
              <a:t>most women </a:t>
            </a:r>
            <a:r>
              <a:rPr lang="en-US" sz="2400" b="1" dirty="0">
                <a:solidFill>
                  <a:prstClr val="black"/>
                </a:solidFill>
              </a:rPr>
              <a:t>and </a:t>
            </a:r>
            <a:r>
              <a:rPr lang="en-US" sz="2400" b="1" dirty="0"/>
              <a:t>result in iron-deficiency anemia </a:t>
            </a:r>
            <a:r>
              <a:rPr lang="en-US" sz="2400" b="1" dirty="0">
                <a:solidFill>
                  <a:srgbClr val="0000FF"/>
                </a:solidFill>
              </a:rPr>
              <a:t>unless</a:t>
            </a:r>
            <a:r>
              <a:rPr lang="en-US" sz="2400" b="1" dirty="0"/>
              <a:t> </a:t>
            </a:r>
            <a:r>
              <a:rPr lang="en-US" sz="2400" b="1" dirty="0">
                <a:solidFill>
                  <a:srgbClr val="0000FF"/>
                </a:solidFill>
              </a:rPr>
              <a:t>supplementation</a:t>
            </a:r>
            <a:r>
              <a:rPr lang="en-US" sz="2400" b="1" dirty="0"/>
              <a:t> is given.</a:t>
            </a:r>
          </a:p>
          <a:p>
            <a:pPr marL="342900" indent="-342900" algn="l" rtl="0">
              <a:buFont typeface="Wingdings" panose="05000000000000000000" pitchFamily="2" charset="2"/>
              <a:buChar char="§"/>
            </a:pPr>
            <a:endParaRPr lang="en-US" sz="2400" b="1" dirty="0" smtClean="0"/>
          </a:p>
          <a:p>
            <a:pPr algn="l" rtl="0"/>
            <a:endParaRPr lang="en-US" sz="2400" b="1" dirty="0"/>
          </a:p>
        </p:txBody>
      </p:sp>
    </p:spTree>
    <p:extLst>
      <p:ext uri="{BB962C8B-B14F-4D97-AF65-F5344CB8AC3E}">
        <p14:creationId xmlns:p14="http://schemas.microsoft.com/office/powerpoint/2010/main" val="1954218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6465</TotalTime>
  <Words>3333</Words>
  <Application>Microsoft Office PowerPoint</Application>
  <PresentationFormat>Widescreen</PresentationFormat>
  <Paragraphs>573</Paragraphs>
  <Slides>54</Slides>
  <Notes>0</Notes>
  <HiddenSlides>3</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54</vt:i4>
      </vt:variant>
    </vt:vector>
  </HeadingPairs>
  <TitlesOfParts>
    <vt:vector size="65" baseType="lpstr">
      <vt:lpstr>Arial</vt:lpstr>
      <vt:lpstr>Calibri</vt:lpstr>
      <vt:lpstr>Calibri Light</vt:lpstr>
      <vt:lpstr>Symbol</vt:lpstr>
      <vt:lpstr>Times New Roman</vt:lpstr>
      <vt:lpstr>Wingdings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74</cp:revision>
  <dcterms:created xsi:type="dcterms:W3CDTF">2023-11-09T09:52:14Z</dcterms:created>
  <dcterms:modified xsi:type="dcterms:W3CDTF">2023-11-15T20:13:02Z</dcterms:modified>
</cp:coreProperties>
</file>